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73" r:id="rId12"/>
    <p:sldId id="274" r:id="rId13"/>
    <p:sldId id="275" r:id="rId14"/>
    <p:sldId id="272" r:id="rId15"/>
    <p:sldId id="266" r:id="rId16"/>
    <p:sldId id="267" r:id="rId17"/>
    <p:sldId id="269" r:id="rId18"/>
    <p:sldId id="276" r:id="rId19"/>
    <p:sldId id="268" r:id="rId20"/>
    <p:sldId id="270" r:id="rId21"/>
    <p:sldId id="271" r:id="rId22"/>
  </p:sldIdLst>
  <p:sldSz cx="9144000" cy="6858000" type="screen4x3"/>
  <p:notesSz cx="6794500" cy="99314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84" autoAdjust="0"/>
  </p:normalViewPr>
  <p:slideViewPr>
    <p:cSldViewPr snapToGrid="0" snapToObjects="1">
      <p:cViewPr varScale="1">
        <p:scale>
          <a:sx n="81" d="100"/>
          <a:sy n="81" d="100"/>
        </p:scale>
        <p:origin x="15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6E257F-5E04-4669-9584-5CCE7DC1C0DC}" type="doc">
      <dgm:prSet loTypeId="urn:microsoft.com/office/officeart/2005/8/layout/radial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2974C20-88DA-42C6-8138-4652401ACE27}">
      <dgm:prSet phldrT="[Testo]"/>
      <dgm:spPr/>
      <dgm:t>
        <a:bodyPr/>
        <a:lstStyle/>
        <a:p>
          <a:r>
            <a:rPr lang="it-IT" dirty="0"/>
            <a:t>POLO TERRITORIALE </a:t>
          </a:r>
        </a:p>
      </dgm:t>
    </dgm:pt>
    <dgm:pt modelId="{9132C4FD-A1CD-4C57-9EE7-3E27AB2421BB}" type="parTrans" cxnId="{41B15861-6986-4C23-B4BF-3CFA62353FBA}">
      <dgm:prSet/>
      <dgm:spPr/>
      <dgm:t>
        <a:bodyPr/>
        <a:lstStyle/>
        <a:p>
          <a:endParaRPr lang="it-IT"/>
        </a:p>
      </dgm:t>
    </dgm:pt>
    <dgm:pt modelId="{D74DA8A6-2B57-4F86-BBE0-A584BA40FFD1}" type="sibTrans" cxnId="{41B15861-6986-4C23-B4BF-3CFA62353FBA}">
      <dgm:prSet/>
      <dgm:spPr/>
      <dgm:t>
        <a:bodyPr/>
        <a:lstStyle/>
        <a:p>
          <a:endParaRPr lang="it-IT"/>
        </a:p>
      </dgm:t>
    </dgm:pt>
    <dgm:pt modelId="{B37A043F-9258-43B7-8DBA-005B4EA1F411}">
      <dgm:prSet phldrT="[Testo]"/>
      <dgm:spPr/>
      <dgm:t>
        <a:bodyPr/>
        <a:lstStyle/>
        <a:p>
          <a:r>
            <a:rPr lang="it-IT" dirty="0"/>
            <a:t>CURE PRIMARIE</a:t>
          </a:r>
        </a:p>
      </dgm:t>
    </dgm:pt>
    <dgm:pt modelId="{E0A0C6A8-9BAD-49A8-9BD2-EF112B7C90AC}" type="parTrans" cxnId="{0E1E0392-EB03-4094-87F4-E5695394F33B}">
      <dgm:prSet/>
      <dgm:spPr/>
      <dgm:t>
        <a:bodyPr/>
        <a:lstStyle/>
        <a:p>
          <a:endParaRPr lang="it-IT"/>
        </a:p>
      </dgm:t>
    </dgm:pt>
    <dgm:pt modelId="{FE89B476-58CE-458F-B00C-4561006194C9}" type="sibTrans" cxnId="{0E1E0392-EB03-4094-87F4-E5695394F33B}">
      <dgm:prSet/>
      <dgm:spPr/>
      <dgm:t>
        <a:bodyPr/>
        <a:lstStyle/>
        <a:p>
          <a:endParaRPr lang="it-IT"/>
        </a:p>
      </dgm:t>
    </dgm:pt>
    <dgm:pt modelId="{0D44FE58-A9B4-41B4-A390-5D9B3EFA8B39}">
      <dgm:prSet phldrT="[Testo]"/>
      <dgm:spPr/>
      <dgm:t>
        <a:bodyPr/>
        <a:lstStyle/>
        <a:p>
          <a:r>
            <a:rPr lang="it-IT" dirty="0"/>
            <a:t>SPECIALISTICA AMBULATORIALE </a:t>
          </a:r>
        </a:p>
      </dgm:t>
    </dgm:pt>
    <dgm:pt modelId="{8E0108A5-9B45-4BEB-A2A0-1D35778E111A}" type="parTrans" cxnId="{6AA3A35E-3676-42C2-81BF-039C3703AA0C}">
      <dgm:prSet/>
      <dgm:spPr/>
      <dgm:t>
        <a:bodyPr/>
        <a:lstStyle/>
        <a:p>
          <a:endParaRPr lang="it-IT"/>
        </a:p>
      </dgm:t>
    </dgm:pt>
    <dgm:pt modelId="{9324AA69-A9E1-45FA-B81B-ADAEA4638A9E}" type="sibTrans" cxnId="{6AA3A35E-3676-42C2-81BF-039C3703AA0C}">
      <dgm:prSet/>
      <dgm:spPr/>
      <dgm:t>
        <a:bodyPr/>
        <a:lstStyle/>
        <a:p>
          <a:endParaRPr lang="it-IT"/>
        </a:p>
      </dgm:t>
    </dgm:pt>
    <dgm:pt modelId="{7177A996-37ED-4D63-9953-1E5D24B4489B}">
      <dgm:prSet phldrT="[Testo]"/>
      <dgm:spPr/>
      <dgm:t>
        <a:bodyPr/>
        <a:lstStyle/>
        <a:p>
          <a:r>
            <a:rPr lang="it-IT" dirty="0"/>
            <a:t>INFERMIERE DI FAMIGLIA E DI COMUNITA’</a:t>
          </a:r>
        </a:p>
      </dgm:t>
    </dgm:pt>
    <dgm:pt modelId="{E595D64E-B4B2-4A8C-8629-F77B5D6ACA13}" type="parTrans" cxnId="{CDFEA429-63CB-4EDF-9D3B-6BD7CC93DAD7}">
      <dgm:prSet/>
      <dgm:spPr/>
      <dgm:t>
        <a:bodyPr/>
        <a:lstStyle/>
        <a:p>
          <a:endParaRPr lang="it-IT"/>
        </a:p>
      </dgm:t>
    </dgm:pt>
    <dgm:pt modelId="{4EF4F729-5437-4002-9858-C4AF5EDB91B6}" type="sibTrans" cxnId="{CDFEA429-63CB-4EDF-9D3B-6BD7CC93DAD7}">
      <dgm:prSet/>
      <dgm:spPr/>
      <dgm:t>
        <a:bodyPr/>
        <a:lstStyle/>
        <a:p>
          <a:endParaRPr lang="it-IT"/>
        </a:p>
      </dgm:t>
    </dgm:pt>
    <dgm:pt modelId="{3752CB49-B875-4C8E-A389-243A383A6AAD}">
      <dgm:prSet phldrT="[Testo]"/>
      <dgm:spPr/>
      <dgm:t>
        <a:bodyPr/>
        <a:lstStyle/>
        <a:p>
          <a:r>
            <a:rPr lang="it-IT" dirty="0"/>
            <a:t>ASSISTENZA DOMICILIARE INTEGRATA</a:t>
          </a:r>
        </a:p>
      </dgm:t>
    </dgm:pt>
    <dgm:pt modelId="{2CB8F16B-7C09-4DB3-9E7F-AB21BC2D427A}" type="parTrans" cxnId="{2AECD2DB-B543-41CF-A880-D5E167FC1D0C}">
      <dgm:prSet/>
      <dgm:spPr/>
      <dgm:t>
        <a:bodyPr/>
        <a:lstStyle/>
        <a:p>
          <a:endParaRPr lang="it-IT"/>
        </a:p>
      </dgm:t>
    </dgm:pt>
    <dgm:pt modelId="{48C83096-820F-41D5-B1BE-0C0F3F166D30}" type="sibTrans" cxnId="{2AECD2DB-B543-41CF-A880-D5E167FC1D0C}">
      <dgm:prSet/>
      <dgm:spPr/>
      <dgm:t>
        <a:bodyPr/>
        <a:lstStyle/>
        <a:p>
          <a:endParaRPr lang="it-IT"/>
        </a:p>
      </dgm:t>
    </dgm:pt>
    <dgm:pt modelId="{CF54A85B-D8CD-4F22-85FF-9D54F04AD86D}">
      <dgm:prSet phldrT="[Testo]" phldr="1"/>
      <dgm:spPr/>
      <dgm:t>
        <a:bodyPr/>
        <a:lstStyle/>
        <a:p>
          <a:endParaRPr lang="it-IT"/>
        </a:p>
      </dgm:t>
    </dgm:pt>
    <dgm:pt modelId="{AEF1B493-3502-4C82-8912-2CFE17F29EFA}" type="parTrans" cxnId="{82C5723E-1E3D-4C99-8402-EA566142A951}">
      <dgm:prSet/>
      <dgm:spPr/>
      <dgm:t>
        <a:bodyPr/>
        <a:lstStyle/>
        <a:p>
          <a:endParaRPr lang="it-IT"/>
        </a:p>
      </dgm:t>
    </dgm:pt>
    <dgm:pt modelId="{2928A954-BEAD-4343-9795-5308DBAA774F}" type="sibTrans" cxnId="{82C5723E-1E3D-4C99-8402-EA566142A951}">
      <dgm:prSet/>
      <dgm:spPr/>
      <dgm:t>
        <a:bodyPr/>
        <a:lstStyle/>
        <a:p>
          <a:endParaRPr lang="it-IT"/>
        </a:p>
      </dgm:t>
    </dgm:pt>
    <dgm:pt modelId="{11AA5F8F-7CAB-446E-9B5F-564B224DD2E5}">
      <dgm:prSet phldrT="[Testo]"/>
      <dgm:spPr/>
      <dgm:t>
        <a:bodyPr/>
        <a:lstStyle/>
        <a:p>
          <a:r>
            <a:rPr lang="it-IT" dirty="0"/>
            <a:t>LEA DISTRETTUALI</a:t>
          </a:r>
        </a:p>
      </dgm:t>
    </dgm:pt>
    <dgm:pt modelId="{6B738938-9A89-487E-B6CF-7FB70F2EFC84}" type="parTrans" cxnId="{9CD9FEB4-5A4E-41D4-A706-40F740CB88E3}">
      <dgm:prSet/>
      <dgm:spPr/>
      <dgm:t>
        <a:bodyPr/>
        <a:lstStyle/>
        <a:p>
          <a:endParaRPr lang="it-IT"/>
        </a:p>
      </dgm:t>
    </dgm:pt>
    <dgm:pt modelId="{6AC82A9C-3265-4877-B6CD-18D1F3FD2992}" type="sibTrans" cxnId="{9CD9FEB4-5A4E-41D4-A706-40F740CB88E3}">
      <dgm:prSet/>
      <dgm:spPr/>
      <dgm:t>
        <a:bodyPr/>
        <a:lstStyle/>
        <a:p>
          <a:endParaRPr lang="it-IT"/>
        </a:p>
      </dgm:t>
    </dgm:pt>
    <dgm:pt modelId="{18350AAE-EDCA-49E5-A31A-794283330F91}">
      <dgm:prSet phldrT="[Testo]"/>
      <dgm:spPr/>
      <dgm:t>
        <a:bodyPr/>
        <a:lstStyle/>
        <a:p>
          <a:r>
            <a:rPr lang="it-IT" dirty="0"/>
            <a:t>SALUTE MENTALE, ADOLESCENTI E DIPENDENZE </a:t>
          </a:r>
        </a:p>
      </dgm:t>
    </dgm:pt>
    <dgm:pt modelId="{45FB73B9-0D58-437E-83D4-8585BED96E88}" type="parTrans" cxnId="{9AD01E50-EB6A-4767-A82F-6543535109EC}">
      <dgm:prSet/>
      <dgm:spPr/>
      <dgm:t>
        <a:bodyPr/>
        <a:lstStyle/>
        <a:p>
          <a:endParaRPr lang="it-IT"/>
        </a:p>
      </dgm:t>
    </dgm:pt>
    <dgm:pt modelId="{828722E0-61C7-4516-B886-29D3ADF233B0}" type="sibTrans" cxnId="{9AD01E50-EB6A-4767-A82F-6543535109EC}">
      <dgm:prSet/>
      <dgm:spPr/>
      <dgm:t>
        <a:bodyPr/>
        <a:lstStyle/>
        <a:p>
          <a:endParaRPr lang="it-IT"/>
        </a:p>
      </dgm:t>
    </dgm:pt>
    <dgm:pt modelId="{A09152F2-99C1-4A45-BA39-938989339681}">
      <dgm:prSet phldrT="[Testo]"/>
      <dgm:spPr/>
      <dgm:t>
        <a:bodyPr/>
        <a:lstStyle/>
        <a:p>
          <a:r>
            <a:rPr lang="it-IT" dirty="0"/>
            <a:t>PREVENZIONE INDIVIDUALE </a:t>
          </a:r>
        </a:p>
      </dgm:t>
    </dgm:pt>
    <dgm:pt modelId="{5342F74E-7967-4F4D-B146-9D4FE7170B70}" type="parTrans" cxnId="{9209C9F7-EC83-4B6B-8784-AAC874C81B84}">
      <dgm:prSet/>
      <dgm:spPr/>
      <dgm:t>
        <a:bodyPr/>
        <a:lstStyle/>
        <a:p>
          <a:endParaRPr lang="it-IT"/>
        </a:p>
      </dgm:t>
    </dgm:pt>
    <dgm:pt modelId="{1A191DEA-36AE-48B6-A463-31E7C92F239A}" type="sibTrans" cxnId="{9209C9F7-EC83-4B6B-8784-AAC874C81B84}">
      <dgm:prSet/>
      <dgm:spPr/>
      <dgm:t>
        <a:bodyPr/>
        <a:lstStyle/>
        <a:p>
          <a:endParaRPr lang="it-IT"/>
        </a:p>
      </dgm:t>
    </dgm:pt>
    <dgm:pt modelId="{83938F23-E2E4-47AF-9677-5CFEF0ACD0D5}">
      <dgm:prSet phldrT="[Testo]"/>
      <dgm:spPr/>
      <dgm:t>
        <a:bodyPr/>
        <a:lstStyle/>
        <a:p>
          <a:r>
            <a:rPr lang="it-IT" dirty="0"/>
            <a:t>FARMACIE</a:t>
          </a:r>
        </a:p>
      </dgm:t>
    </dgm:pt>
    <dgm:pt modelId="{5B2D90A1-2DAC-44C0-9CC4-6205A82238A0}" type="parTrans" cxnId="{ECBA2C0A-407B-4AAC-97B2-97BC9D6E3918}">
      <dgm:prSet/>
      <dgm:spPr/>
      <dgm:t>
        <a:bodyPr/>
        <a:lstStyle/>
        <a:p>
          <a:endParaRPr lang="it-IT"/>
        </a:p>
      </dgm:t>
    </dgm:pt>
    <dgm:pt modelId="{F1C37870-420C-41BB-97D2-38F7B69DA0E5}" type="sibTrans" cxnId="{ECBA2C0A-407B-4AAC-97B2-97BC9D6E3918}">
      <dgm:prSet/>
      <dgm:spPr/>
      <dgm:t>
        <a:bodyPr/>
        <a:lstStyle/>
        <a:p>
          <a:endParaRPr lang="it-IT"/>
        </a:p>
      </dgm:t>
    </dgm:pt>
    <dgm:pt modelId="{C7A56FD0-F5C7-4397-A752-E1C8D83252A0}">
      <dgm:prSet phldrT="[Testo]" custT="1"/>
      <dgm:spPr/>
      <dgm:t>
        <a:bodyPr/>
        <a:lstStyle/>
        <a:p>
          <a:r>
            <a:rPr lang="it-IT" sz="900" kern="1200" dirty="0">
              <a:solidFill>
                <a:prstClr val="black"/>
              </a:solidFill>
              <a:latin typeface="Arial"/>
              <a:ea typeface="DejaVu Sans"/>
              <a:cs typeface="DejaVu Sans"/>
            </a:rPr>
            <a:t>RSA</a:t>
          </a:r>
        </a:p>
      </dgm:t>
    </dgm:pt>
    <dgm:pt modelId="{9EAB04A8-283B-417F-9391-691790AAB6EA}" type="parTrans" cxnId="{35461F0B-2C23-4DE3-B8B4-B2A4BF5A4D35}">
      <dgm:prSet/>
      <dgm:spPr/>
      <dgm:t>
        <a:bodyPr/>
        <a:lstStyle/>
        <a:p>
          <a:endParaRPr lang="it-IT"/>
        </a:p>
      </dgm:t>
    </dgm:pt>
    <dgm:pt modelId="{5B34FCE4-ED67-496F-A1EA-7623910AA85D}" type="sibTrans" cxnId="{35461F0B-2C23-4DE3-B8B4-B2A4BF5A4D35}">
      <dgm:prSet/>
      <dgm:spPr/>
      <dgm:t>
        <a:bodyPr/>
        <a:lstStyle/>
        <a:p>
          <a:endParaRPr lang="it-IT"/>
        </a:p>
      </dgm:t>
    </dgm:pt>
    <dgm:pt modelId="{363726B4-1141-4408-865A-7D6D1ADEBACE}" type="pres">
      <dgm:prSet presAssocID="{A56E257F-5E04-4669-9584-5CCE7DC1C0DC}" presName="composite" presStyleCnt="0">
        <dgm:presLayoutVars>
          <dgm:chMax val="1"/>
          <dgm:dir/>
          <dgm:resizeHandles val="exact"/>
        </dgm:presLayoutVars>
      </dgm:prSet>
      <dgm:spPr/>
    </dgm:pt>
    <dgm:pt modelId="{34881750-2B28-4AA8-B5BA-A9FD88DA13A3}" type="pres">
      <dgm:prSet presAssocID="{A56E257F-5E04-4669-9584-5CCE7DC1C0DC}" presName="radial" presStyleCnt="0">
        <dgm:presLayoutVars>
          <dgm:animLvl val="ctr"/>
        </dgm:presLayoutVars>
      </dgm:prSet>
      <dgm:spPr/>
    </dgm:pt>
    <dgm:pt modelId="{44CD4D06-ACA4-4376-8C48-0C94A0A6B94C}" type="pres">
      <dgm:prSet presAssocID="{72974C20-88DA-42C6-8138-4652401ACE27}" presName="centerShape" presStyleLbl="vennNode1" presStyleIdx="0" presStyleCnt="10"/>
      <dgm:spPr/>
    </dgm:pt>
    <dgm:pt modelId="{674613F3-D1B1-4949-98A9-6E970F8F0C0E}" type="pres">
      <dgm:prSet presAssocID="{B37A043F-9258-43B7-8DBA-005B4EA1F411}" presName="node" presStyleLbl="vennNode1" presStyleIdx="1" presStyleCnt="10">
        <dgm:presLayoutVars>
          <dgm:bulletEnabled val="1"/>
        </dgm:presLayoutVars>
      </dgm:prSet>
      <dgm:spPr/>
    </dgm:pt>
    <dgm:pt modelId="{24108EB8-5918-4152-9D72-A63FD7B71EBE}" type="pres">
      <dgm:prSet presAssocID="{0D44FE58-A9B4-41B4-A390-5D9B3EFA8B39}" presName="node" presStyleLbl="vennNode1" presStyleIdx="2" presStyleCnt="10">
        <dgm:presLayoutVars>
          <dgm:bulletEnabled val="1"/>
        </dgm:presLayoutVars>
      </dgm:prSet>
      <dgm:spPr/>
    </dgm:pt>
    <dgm:pt modelId="{4E097B20-380F-4C2D-B73F-53FA2508E1A9}" type="pres">
      <dgm:prSet presAssocID="{7177A996-37ED-4D63-9953-1E5D24B4489B}" presName="node" presStyleLbl="vennNode1" presStyleIdx="3" presStyleCnt="10">
        <dgm:presLayoutVars>
          <dgm:bulletEnabled val="1"/>
        </dgm:presLayoutVars>
      </dgm:prSet>
      <dgm:spPr/>
    </dgm:pt>
    <dgm:pt modelId="{C8276F1A-D74D-41C6-B426-E8397E7DF114}" type="pres">
      <dgm:prSet presAssocID="{3752CB49-B875-4C8E-A389-243A383A6AAD}" presName="node" presStyleLbl="vennNode1" presStyleIdx="4" presStyleCnt="10">
        <dgm:presLayoutVars>
          <dgm:bulletEnabled val="1"/>
        </dgm:presLayoutVars>
      </dgm:prSet>
      <dgm:spPr/>
    </dgm:pt>
    <dgm:pt modelId="{9E2BA29A-AB91-4DF2-8481-7BD85A519032}" type="pres">
      <dgm:prSet presAssocID="{11AA5F8F-7CAB-446E-9B5F-564B224DD2E5}" presName="node" presStyleLbl="vennNode1" presStyleIdx="5" presStyleCnt="10">
        <dgm:presLayoutVars>
          <dgm:bulletEnabled val="1"/>
        </dgm:presLayoutVars>
      </dgm:prSet>
      <dgm:spPr/>
    </dgm:pt>
    <dgm:pt modelId="{863A4923-3E0C-4169-BB2C-539B78CF018B}" type="pres">
      <dgm:prSet presAssocID="{18350AAE-EDCA-49E5-A31A-794283330F91}" presName="node" presStyleLbl="vennNode1" presStyleIdx="6" presStyleCnt="10">
        <dgm:presLayoutVars>
          <dgm:bulletEnabled val="1"/>
        </dgm:presLayoutVars>
      </dgm:prSet>
      <dgm:spPr/>
    </dgm:pt>
    <dgm:pt modelId="{30EF0697-8CD1-4793-ACDF-2D813E6A3B5D}" type="pres">
      <dgm:prSet presAssocID="{A09152F2-99C1-4A45-BA39-938989339681}" presName="node" presStyleLbl="vennNode1" presStyleIdx="7" presStyleCnt="10">
        <dgm:presLayoutVars>
          <dgm:bulletEnabled val="1"/>
        </dgm:presLayoutVars>
      </dgm:prSet>
      <dgm:spPr/>
    </dgm:pt>
    <dgm:pt modelId="{51103961-0EE8-4E2F-88FF-7EBFDBC25C0B}" type="pres">
      <dgm:prSet presAssocID="{83938F23-E2E4-47AF-9677-5CFEF0ACD0D5}" presName="node" presStyleLbl="vennNode1" presStyleIdx="8" presStyleCnt="10">
        <dgm:presLayoutVars>
          <dgm:bulletEnabled val="1"/>
        </dgm:presLayoutVars>
      </dgm:prSet>
      <dgm:spPr/>
    </dgm:pt>
    <dgm:pt modelId="{B666AE15-C62E-4B41-B45C-ECC7554AB704}" type="pres">
      <dgm:prSet presAssocID="{C7A56FD0-F5C7-4397-A752-E1C8D83252A0}" presName="node" presStyleLbl="vennNode1" presStyleIdx="9" presStyleCnt="10">
        <dgm:presLayoutVars>
          <dgm:bulletEnabled val="1"/>
        </dgm:presLayoutVars>
      </dgm:prSet>
      <dgm:spPr/>
    </dgm:pt>
  </dgm:ptLst>
  <dgm:cxnLst>
    <dgm:cxn modelId="{ECBA2C0A-407B-4AAC-97B2-97BC9D6E3918}" srcId="{72974C20-88DA-42C6-8138-4652401ACE27}" destId="{83938F23-E2E4-47AF-9677-5CFEF0ACD0D5}" srcOrd="7" destOrd="0" parTransId="{5B2D90A1-2DAC-44C0-9CC4-6205A82238A0}" sibTransId="{F1C37870-420C-41BB-97D2-38F7B69DA0E5}"/>
    <dgm:cxn modelId="{35461F0B-2C23-4DE3-B8B4-B2A4BF5A4D35}" srcId="{72974C20-88DA-42C6-8138-4652401ACE27}" destId="{C7A56FD0-F5C7-4397-A752-E1C8D83252A0}" srcOrd="8" destOrd="0" parTransId="{9EAB04A8-283B-417F-9391-691790AAB6EA}" sibTransId="{5B34FCE4-ED67-496F-A1EA-7623910AA85D}"/>
    <dgm:cxn modelId="{B3E0ED23-62F8-411D-9847-D47DA68BF89F}" type="presOf" srcId="{0D44FE58-A9B4-41B4-A390-5D9B3EFA8B39}" destId="{24108EB8-5918-4152-9D72-A63FD7B71EBE}" srcOrd="0" destOrd="0" presId="urn:microsoft.com/office/officeart/2005/8/layout/radial3"/>
    <dgm:cxn modelId="{CDFEA429-63CB-4EDF-9D3B-6BD7CC93DAD7}" srcId="{72974C20-88DA-42C6-8138-4652401ACE27}" destId="{7177A996-37ED-4D63-9953-1E5D24B4489B}" srcOrd="2" destOrd="0" parTransId="{E595D64E-B4B2-4A8C-8629-F77B5D6ACA13}" sibTransId="{4EF4F729-5437-4002-9858-C4AF5EDB91B6}"/>
    <dgm:cxn modelId="{CB61AE3B-4376-499C-B4E9-6DADE5C69DDB}" type="presOf" srcId="{A09152F2-99C1-4A45-BA39-938989339681}" destId="{30EF0697-8CD1-4793-ACDF-2D813E6A3B5D}" srcOrd="0" destOrd="0" presId="urn:microsoft.com/office/officeart/2005/8/layout/radial3"/>
    <dgm:cxn modelId="{0F553C3C-127A-4F08-90C2-56167A984B53}" type="presOf" srcId="{72974C20-88DA-42C6-8138-4652401ACE27}" destId="{44CD4D06-ACA4-4376-8C48-0C94A0A6B94C}" srcOrd="0" destOrd="0" presId="urn:microsoft.com/office/officeart/2005/8/layout/radial3"/>
    <dgm:cxn modelId="{82C5723E-1E3D-4C99-8402-EA566142A951}" srcId="{A56E257F-5E04-4669-9584-5CCE7DC1C0DC}" destId="{CF54A85B-D8CD-4F22-85FF-9D54F04AD86D}" srcOrd="1" destOrd="0" parTransId="{AEF1B493-3502-4C82-8912-2CFE17F29EFA}" sibTransId="{2928A954-BEAD-4343-9795-5308DBAA774F}"/>
    <dgm:cxn modelId="{6AA3A35E-3676-42C2-81BF-039C3703AA0C}" srcId="{72974C20-88DA-42C6-8138-4652401ACE27}" destId="{0D44FE58-A9B4-41B4-A390-5D9B3EFA8B39}" srcOrd="1" destOrd="0" parTransId="{8E0108A5-9B45-4BEB-A2A0-1D35778E111A}" sibTransId="{9324AA69-A9E1-45FA-B81B-ADAEA4638A9E}"/>
    <dgm:cxn modelId="{41B15861-6986-4C23-B4BF-3CFA62353FBA}" srcId="{A56E257F-5E04-4669-9584-5CCE7DC1C0DC}" destId="{72974C20-88DA-42C6-8138-4652401ACE27}" srcOrd="0" destOrd="0" parTransId="{9132C4FD-A1CD-4C57-9EE7-3E27AB2421BB}" sibTransId="{D74DA8A6-2B57-4F86-BBE0-A584BA40FFD1}"/>
    <dgm:cxn modelId="{9F88E449-BE35-4B3E-A8DB-A07F4662760B}" type="presOf" srcId="{83938F23-E2E4-47AF-9677-5CFEF0ACD0D5}" destId="{51103961-0EE8-4E2F-88FF-7EBFDBC25C0B}" srcOrd="0" destOrd="0" presId="urn:microsoft.com/office/officeart/2005/8/layout/radial3"/>
    <dgm:cxn modelId="{9AD01E50-EB6A-4767-A82F-6543535109EC}" srcId="{72974C20-88DA-42C6-8138-4652401ACE27}" destId="{18350AAE-EDCA-49E5-A31A-794283330F91}" srcOrd="5" destOrd="0" parTransId="{45FB73B9-0D58-437E-83D4-8585BED96E88}" sibTransId="{828722E0-61C7-4516-B886-29D3ADF233B0}"/>
    <dgm:cxn modelId="{2F198E8C-15AE-483C-B73D-47A7B417D921}" type="presOf" srcId="{A56E257F-5E04-4669-9584-5CCE7DC1C0DC}" destId="{363726B4-1141-4408-865A-7D6D1ADEBACE}" srcOrd="0" destOrd="0" presId="urn:microsoft.com/office/officeart/2005/8/layout/radial3"/>
    <dgm:cxn modelId="{72583F91-B854-4F91-9643-5E60B79A25BB}" type="presOf" srcId="{B37A043F-9258-43B7-8DBA-005B4EA1F411}" destId="{674613F3-D1B1-4949-98A9-6E970F8F0C0E}" srcOrd="0" destOrd="0" presId="urn:microsoft.com/office/officeart/2005/8/layout/radial3"/>
    <dgm:cxn modelId="{0E1E0392-EB03-4094-87F4-E5695394F33B}" srcId="{72974C20-88DA-42C6-8138-4652401ACE27}" destId="{B37A043F-9258-43B7-8DBA-005B4EA1F411}" srcOrd="0" destOrd="0" parTransId="{E0A0C6A8-9BAD-49A8-9BD2-EF112B7C90AC}" sibTransId="{FE89B476-58CE-458F-B00C-4561006194C9}"/>
    <dgm:cxn modelId="{5E2169A9-F931-4263-84FB-1DCC9EA31879}" type="presOf" srcId="{C7A56FD0-F5C7-4397-A752-E1C8D83252A0}" destId="{B666AE15-C62E-4B41-B45C-ECC7554AB704}" srcOrd="0" destOrd="0" presId="urn:microsoft.com/office/officeart/2005/8/layout/radial3"/>
    <dgm:cxn modelId="{9CD9FEB4-5A4E-41D4-A706-40F740CB88E3}" srcId="{72974C20-88DA-42C6-8138-4652401ACE27}" destId="{11AA5F8F-7CAB-446E-9B5F-564B224DD2E5}" srcOrd="4" destOrd="0" parTransId="{6B738938-9A89-487E-B6CF-7FB70F2EFC84}" sibTransId="{6AC82A9C-3265-4877-B6CD-18D1F3FD2992}"/>
    <dgm:cxn modelId="{8D36C8D1-0D41-4874-9DAB-9FD2B3F6BB4F}" type="presOf" srcId="{18350AAE-EDCA-49E5-A31A-794283330F91}" destId="{863A4923-3E0C-4169-BB2C-539B78CF018B}" srcOrd="0" destOrd="0" presId="urn:microsoft.com/office/officeart/2005/8/layout/radial3"/>
    <dgm:cxn modelId="{2AECD2DB-B543-41CF-A880-D5E167FC1D0C}" srcId="{72974C20-88DA-42C6-8138-4652401ACE27}" destId="{3752CB49-B875-4C8E-A389-243A383A6AAD}" srcOrd="3" destOrd="0" parTransId="{2CB8F16B-7C09-4DB3-9E7F-AB21BC2D427A}" sibTransId="{48C83096-820F-41D5-B1BE-0C0F3F166D30}"/>
    <dgm:cxn modelId="{BD9D46EF-5B45-4002-BF5A-C19D643CDE06}" type="presOf" srcId="{11AA5F8F-7CAB-446E-9B5F-564B224DD2E5}" destId="{9E2BA29A-AB91-4DF2-8481-7BD85A519032}" srcOrd="0" destOrd="0" presId="urn:microsoft.com/office/officeart/2005/8/layout/radial3"/>
    <dgm:cxn modelId="{9209C9F7-EC83-4B6B-8784-AAC874C81B84}" srcId="{72974C20-88DA-42C6-8138-4652401ACE27}" destId="{A09152F2-99C1-4A45-BA39-938989339681}" srcOrd="6" destOrd="0" parTransId="{5342F74E-7967-4F4D-B146-9D4FE7170B70}" sibTransId="{1A191DEA-36AE-48B6-A463-31E7C92F239A}"/>
    <dgm:cxn modelId="{1D264AFB-22C1-48DB-95A7-527827D90BD9}" type="presOf" srcId="{7177A996-37ED-4D63-9953-1E5D24B4489B}" destId="{4E097B20-380F-4C2D-B73F-53FA2508E1A9}" srcOrd="0" destOrd="0" presId="urn:microsoft.com/office/officeart/2005/8/layout/radial3"/>
    <dgm:cxn modelId="{B5A79CFC-ED3B-4819-9C87-E96C66BF73BF}" type="presOf" srcId="{3752CB49-B875-4C8E-A389-243A383A6AAD}" destId="{C8276F1A-D74D-41C6-B426-E8397E7DF114}" srcOrd="0" destOrd="0" presId="urn:microsoft.com/office/officeart/2005/8/layout/radial3"/>
    <dgm:cxn modelId="{B785450F-9A8D-415A-B842-0DD8C36004BE}" type="presParOf" srcId="{363726B4-1141-4408-865A-7D6D1ADEBACE}" destId="{34881750-2B28-4AA8-B5BA-A9FD88DA13A3}" srcOrd="0" destOrd="0" presId="urn:microsoft.com/office/officeart/2005/8/layout/radial3"/>
    <dgm:cxn modelId="{0DF67BE9-04B7-4B03-BEE0-4177E3358524}" type="presParOf" srcId="{34881750-2B28-4AA8-B5BA-A9FD88DA13A3}" destId="{44CD4D06-ACA4-4376-8C48-0C94A0A6B94C}" srcOrd="0" destOrd="0" presId="urn:microsoft.com/office/officeart/2005/8/layout/radial3"/>
    <dgm:cxn modelId="{43262E30-ACD7-4E19-8CF5-E4565971E36D}" type="presParOf" srcId="{34881750-2B28-4AA8-B5BA-A9FD88DA13A3}" destId="{674613F3-D1B1-4949-98A9-6E970F8F0C0E}" srcOrd="1" destOrd="0" presId="urn:microsoft.com/office/officeart/2005/8/layout/radial3"/>
    <dgm:cxn modelId="{14BCEF99-33EE-42F7-9E62-763DF1CA94FE}" type="presParOf" srcId="{34881750-2B28-4AA8-B5BA-A9FD88DA13A3}" destId="{24108EB8-5918-4152-9D72-A63FD7B71EBE}" srcOrd="2" destOrd="0" presId="urn:microsoft.com/office/officeart/2005/8/layout/radial3"/>
    <dgm:cxn modelId="{F2F6F709-17CF-4B6F-9947-B8F0A4C6F9F9}" type="presParOf" srcId="{34881750-2B28-4AA8-B5BA-A9FD88DA13A3}" destId="{4E097B20-380F-4C2D-B73F-53FA2508E1A9}" srcOrd="3" destOrd="0" presId="urn:microsoft.com/office/officeart/2005/8/layout/radial3"/>
    <dgm:cxn modelId="{B5A55CF6-69EF-4EEE-80D2-C04EC3303B3F}" type="presParOf" srcId="{34881750-2B28-4AA8-B5BA-A9FD88DA13A3}" destId="{C8276F1A-D74D-41C6-B426-E8397E7DF114}" srcOrd="4" destOrd="0" presId="urn:microsoft.com/office/officeart/2005/8/layout/radial3"/>
    <dgm:cxn modelId="{2FF89688-6D22-4433-BB63-8D5256F7EAC9}" type="presParOf" srcId="{34881750-2B28-4AA8-B5BA-A9FD88DA13A3}" destId="{9E2BA29A-AB91-4DF2-8481-7BD85A519032}" srcOrd="5" destOrd="0" presId="urn:microsoft.com/office/officeart/2005/8/layout/radial3"/>
    <dgm:cxn modelId="{0FE308A6-23D0-4315-992A-13A4EA22F7E1}" type="presParOf" srcId="{34881750-2B28-4AA8-B5BA-A9FD88DA13A3}" destId="{863A4923-3E0C-4169-BB2C-539B78CF018B}" srcOrd="6" destOrd="0" presId="urn:microsoft.com/office/officeart/2005/8/layout/radial3"/>
    <dgm:cxn modelId="{D46BAABC-2B26-44C9-AB5B-FE4026AAF777}" type="presParOf" srcId="{34881750-2B28-4AA8-B5BA-A9FD88DA13A3}" destId="{30EF0697-8CD1-4793-ACDF-2D813E6A3B5D}" srcOrd="7" destOrd="0" presId="urn:microsoft.com/office/officeart/2005/8/layout/radial3"/>
    <dgm:cxn modelId="{89573EB9-9AF4-404D-B760-0428614935EB}" type="presParOf" srcId="{34881750-2B28-4AA8-B5BA-A9FD88DA13A3}" destId="{51103961-0EE8-4E2F-88FF-7EBFDBC25C0B}" srcOrd="8" destOrd="0" presId="urn:microsoft.com/office/officeart/2005/8/layout/radial3"/>
    <dgm:cxn modelId="{060D8CBC-9E65-47EC-91FF-683B2AF008EE}" type="presParOf" srcId="{34881750-2B28-4AA8-B5BA-A9FD88DA13A3}" destId="{B666AE15-C62E-4B41-B45C-ECC7554AB704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D4D06-ACA4-4376-8C48-0C94A0A6B94C}">
      <dsp:nvSpPr>
        <dsp:cNvPr id="0" name=""/>
        <dsp:cNvSpPr/>
      </dsp:nvSpPr>
      <dsp:spPr>
        <a:xfrm>
          <a:off x="2744735" y="1049753"/>
          <a:ext cx="2550182" cy="255018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POLO TERRITORIALE </a:t>
          </a:r>
        </a:p>
      </dsp:txBody>
      <dsp:txXfrm>
        <a:off x="3118201" y="1423219"/>
        <a:ext cx="1803250" cy="1803250"/>
      </dsp:txXfrm>
    </dsp:sp>
    <dsp:sp modelId="{674613F3-D1B1-4949-98A9-6E970F8F0C0E}">
      <dsp:nvSpPr>
        <dsp:cNvPr id="0" name=""/>
        <dsp:cNvSpPr/>
      </dsp:nvSpPr>
      <dsp:spPr>
        <a:xfrm>
          <a:off x="3382281" y="25215"/>
          <a:ext cx="1275091" cy="12750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CURE PRIMARIE</a:t>
          </a:r>
        </a:p>
      </dsp:txBody>
      <dsp:txXfrm>
        <a:off x="3569014" y="211948"/>
        <a:ext cx="901625" cy="901625"/>
      </dsp:txXfrm>
    </dsp:sp>
    <dsp:sp modelId="{24108EB8-5918-4152-9D72-A63FD7B71EBE}">
      <dsp:nvSpPr>
        <dsp:cNvPr id="0" name=""/>
        <dsp:cNvSpPr/>
      </dsp:nvSpPr>
      <dsp:spPr>
        <a:xfrm>
          <a:off x="4450648" y="414069"/>
          <a:ext cx="1275091" cy="127509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SPECIALISTICA AMBULATORIALE </a:t>
          </a:r>
        </a:p>
      </dsp:txBody>
      <dsp:txXfrm>
        <a:off x="4637381" y="600802"/>
        <a:ext cx="901625" cy="901625"/>
      </dsp:txXfrm>
    </dsp:sp>
    <dsp:sp modelId="{4E097B20-380F-4C2D-B73F-53FA2508E1A9}">
      <dsp:nvSpPr>
        <dsp:cNvPr id="0" name=""/>
        <dsp:cNvSpPr/>
      </dsp:nvSpPr>
      <dsp:spPr>
        <a:xfrm>
          <a:off x="5019114" y="1398681"/>
          <a:ext cx="1275091" cy="12750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INFERMIERE DI FAMIGLIA E DI COMUNITA’</a:t>
          </a:r>
        </a:p>
      </dsp:txBody>
      <dsp:txXfrm>
        <a:off x="5205847" y="1585414"/>
        <a:ext cx="901625" cy="901625"/>
      </dsp:txXfrm>
    </dsp:sp>
    <dsp:sp modelId="{C8276F1A-D74D-41C6-B426-E8397E7DF114}">
      <dsp:nvSpPr>
        <dsp:cNvPr id="0" name=""/>
        <dsp:cNvSpPr/>
      </dsp:nvSpPr>
      <dsp:spPr>
        <a:xfrm>
          <a:off x="4821688" y="2518341"/>
          <a:ext cx="1275091" cy="127509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ASSISTENZA DOMICILIARE INTEGRATA</a:t>
          </a:r>
        </a:p>
      </dsp:txBody>
      <dsp:txXfrm>
        <a:off x="5008421" y="2705074"/>
        <a:ext cx="901625" cy="901625"/>
      </dsp:txXfrm>
    </dsp:sp>
    <dsp:sp modelId="{9E2BA29A-AB91-4DF2-8481-7BD85A519032}">
      <dsp:nvSpPr>
        <dsp:cNvPr id="0" name=""/>
        <dsp:cNvSpPr/>
      </dsp:nvSpPr>
      <dsp:spPr>
        <a:xfrm>
          <a:off x="3950747" y="3249147"/>
          <a:ext cx="1275091" cy="1275091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LEA DISTRETTUALI</a:t>
          </a:r>
        </a:p>
      </dsp:txBody>
      <dsp:txXfrm>
        <a:off x="4137480" y="3435880"/>
        <a:ext cx="901625" cy="901625"/>
      </dsp:txXfrm>
    </dsp:sp>
    <dsp:sp modelId="{863A4923-3E0C-4169-BB2C-539B78CF018B}">
      <dsp:nvSpPr>
        <dsp:cNvPr id="0" name=""/>
        <dsp:cNvSpPr/>
      </dsp:nvSpPr>
      <dsp:spPr>
        <a:xfrm>
          <a:off x="2813815" y="3249147"/>
          <a:ext cx="1275091" cy="127509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SALUTE MENTALE, ADOLESCENTI E DIPENDENZE </a:t>
          </a:r>
        </a:p>
      </dsp:txBody>
      <dsp:txXfrm>
        <a:off x="3000548" y="3435880"/>
        <a:ext cx="901625" cy="901625"/>
      </dsp:txXfrm>
    </dsp:sp>
    <dsp:sp modelId="{30EF0697-8CD1-4793-ACDF-2D813E6A3B5D}">
      <dsp:nvSpPr>
        <dsp:cNvPr id="0" name=""/>
        <dsp:cNvSpPr/>
      </dsp:nvSpPr>
      <dsp:spPr>
        <a:xfrm>
          <a:off x="1942874" y="2518341"/>
          <a:ext cx="1275091" cy="127509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PREVENZIONE INDIVIDUALE </a:t>
          </a:r>
        </a:p>
      </dsp:txBody>
      <dsp:txXfrm>
        <a:off x="2129607" y="2705074"/>
        <a:ext cx="901625" cy="901625"/>
      </dsp:txXfrm>
    </dsp:sp>
    <dsp:sp modelId="{51103961-0EE8-4E2F-88FF-7EBFDBC25C0B}">
      <dsp:nvSpPr>
        <dsp:cNvPr id="0" name=""/>
        <dsp:cNvSpPr/>
      </dsp:nvSpPr>
      <dsp:spPr>
        <a:xfrm>
          <a:off x="1745448" y="1398681"/>
          <a:ext cx="1275091" cy="12750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FARMACIE</a:t>
          </a:r>
        </a:p>
      </dsp:txBody>
      <dsp:txXfrm>
        <a:off x="1932181" y="1585414"/>
        <a:ext cx="901625" cy="901625"/>
      </dsp:txXfrm>
    </dsp:sp>
    <dsp:sp modelId="{B666AE15-C62E-4B41-B45C-ECC7554AB704}">
      <dsp:nvSpPr>
        <dsp:cNvPr id="0" name=""/>
        <dsp:cNvSpPr/>
      </dsp:nvSpPr>
      <dsp:spPr>
        <a:xfrm>
          <a:off x="2313914" y="414069"/>
          <a:ext cx="1275091" cy="127509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prstClr val="black"/>
              </a:solidFill>
              <a:latin typeface="Arial"/>
              <a:ea typeface="DejaVu Sans"/>
              <a:cs typeface="DejaVu Sans"/>
            </a:rPr>
            <a:t>RSA</a:t>
          </a:r>
        </a:p>
      </dsp:txBody>
      <dsp:txXfrm>
        <a:off x="2500647" y="600802"/>
        <a:ext cx="901625" cy="901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6573B-891A-034A-90F2-75FB118B58A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01B0-0C72-4A4A-82FF-C6C658C2AE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3632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038F1-BBD8-484B-8693-084CA0778C4A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171B-0A15-4E74-B483-D31F560A82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406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0" y="302381"/>
            <a:ext cx="9144000" cy="4293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/>
            </a:lvl1pPr>
          </a:lstStyle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98701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662064"/>
            <a:ext cx="7772400" cy="753080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74762"/>
            <a:ext cx="7772400" cy="37640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120994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96295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7239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22346"/>
            <a:ext cx="9144000" cy="4293809"/>
          </a:xfrm>
        </p:spPr>
        <p:txBody>
          <a:bodyPr/>
          <a:lstStyle/>
          <a:p>
            <a:r>
              <a:rPr lang="it-IT" dirty="0"/>
              <a:t>SVILUPPO </a:t>
            </a:r>
            <a:br>
              <a:rPr lang="it-IT" dirty="0"/>
            </a:br>
            <a:r>
              <a:rPr lang="it-IT" dirty="0"/>
              <a:t>LEGGE REGIONALE 23/2015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" y="3293178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000" dirty="0">
                <a:latin typeface="Helvetica"/>
                <a:cs typeface="Helvetica"/>
              </a:rPr>
              <a:t>Sala Biagi – Palazzo Lombardia</a:t>
            </a:r>
          </a:p>
          <a:p>
            <a:pPr algn="ctr">
              <a:defRPr/>
            </a:pPr>
            <a:r>
              <a:rPr lang="it-IT" sz="2000" b="1" dirty="0">
                <a:latin typeface="Helvetica"/>
                <a:cs typeface="Helvetica"/>
              </a:rPr>
              <a:t>22 luglio 2022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295313" y="487653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1647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B43A0524-76B6-4E75-A540-A047172A0331}"/>
              </a:ext>
            </a:extLst>
          </p:cNvPr>
          <p:cNvSpPr/>
          <p:nvPr/>
        </p:nvSpPr>
        <p:spPr>
          <a:xfrm>
            <a:off x="3128614" y="1034815"/>
            <a:ext cx="2712960" cy="428075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a:bodyPr>
          <a:lstStyle/>
          <a:p>
            <a:pPr algn="ctr"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DISTRETTO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5" name="Ovale 5">
            <a:extLst>
              <a:ext uri="{FF2B5EF4-FFF2-40B4-BE49-F238E27FC236}">
                <a16:creationId xmlns:a16="http://schemas.microsoft.com/office/drawing/2014/main" id="{3150F313-F7F1-45E9-BCEE-6F7B6D7C298E}"/>
              </a:ext>
            </a:extLst>
          </p:cNvPr>
          <p:cNvSpPr/>
          <p:nvPr/>
        </p:nvSpPr>
        <p:spPr>
          <a:xfrm>
            <a:off x="3631190" y="1877685"/>
            <a:ext cx="1852200" cy="12718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spc="-1" dirty="0">
                <a:solidFill>
                  <a:srgbClr val="376092"/>
                </a:solidFill>
                <a:latin typeface="Arial"/>
              </a:rPr>
              <a:t>CENTRALE OPERATIVA TERRITORIALE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6" name="Ovale 6">
            <a:extLst>
              <a:ext uri="{FF2B5EF4-FFF2-40B4-BE49-F238E27FC236}">
                <a16:creationId xmlns:a16="http://schemas.microsoft.com/office/drawing/2014/main" id="{B2570E83-AEF3-4661-9B38-AF2E25C9BA99}"/>
              </a:ext>
            </a:extLst>
          </p:cNvPr>
          <p:cNvSpPr/>
          <p:nvPr/>
        </p:nvSpPr>
        <p:spPr>
          <a:xfrm>
            <a:off x="6654120" y="1873741"/>
            <a:ext cx="1766144" cy="1247159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spc="-1" dirty="0">
                <a:solidFill>
                  <a:srgbClr val="376092"/>
                </a:solidFill>
                <a:latin typeface="Arial"/>
              </a:rPr>
              <a:t>OSPEDALE DI COMUNITA’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7" name="Connettore 2 11">
            <a:extLst>
              <a:ext uri="{FF2B5EF4-FFF2-40B4-BE49-F238E27FC236}">
                <a16:creationId xmlns:a16="http://schemas.microsoft.com/office/drawing/2014/main" id="{62645A23-A472-44E8-9126-DFDA2121799A}"/>
              </a:ext>
            </a:extLst>
          </p:cNvPr>
          <p:cNvSpPr/>
          <p:nvPr/>
        </p:nvSpPr>
        <p:spPr>
          <a:xfrm flipH="1">
            <a:off x="2291914" y="1547291"/>
            <a:ext cx="836687" cy="51095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onnettore 2 12">
            <a:extLst>
              <a:ext uri="{FF2B5EF4-FFF2-40B4-BE49-F238E27FC236}">
                <a16:creationId xmlns:a16="http://schemas.microsoft.com/office/drawing/2014/main" id="{8DB1D1E2-9068-4BD1-B20F-2E4AEC2F802A}"/>
              </a:ext>
            </a:extLst>
          </p:cNvPr>
          <p:cNvSpPr/>
          <p:nvPr/>
        </p:nvSpPr>
        <p:spPr>
          <a:xfrm>
            <a:off x="5828166" y="1547292"/>
            <a:ext cx="1047060" cy="57248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Ovale 35">
            <a:extLst>
              <a:ext uri="{FF2B5EF4-FFF2-40B4-BE49-F238E27FC236}">
                <a16:creationId xmlns:a16="http://schemas.microsoft.com/office/drawing/2014/main" id="{5573680E-E8F3-4E89-9636-74CBC10EA39D}"/>
              </a:ext>
            </a:extLst>
          </p:cNvPr>
          <p:cNvSpPr/>
          <p:nvPr/>
        </p:nvSpPr>
        <p:spPr>
          <a:xfrm>
            <a:off x="716189" y="1873741"/>
            <a:ext cx="1743647" cy="11386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spc="-1" dirty="0">
                <a:solidFill>
                  <a:srgbClr val="376092"/>
                </a:solidFill>
                <a:latin typeface="Arial"/>
              </a:rPr>
              <a:t>CASA DELLA COMUNITA’</a:t>
            </a:r>
            <a:endParaRPr lang="it-IT" sz="1200" b="0" strike="noStrike" spc="-1" dirty="0">
              <a:latin typeface="Arial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E9827F2F-3497-4EAA-B230-4ECA3CE2B1A8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485094" y="1462890"/>
            <a:ext cx="0" cy="368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ottotitolo 2">
            <a:extLst>
              <a:ext uri="{FF2B5EF4-FFF2-40B4-BE49-F238E27FC236}">
                <a16:creationId xmlns:a16="http://schemas.microsoft.com/office/drawing/2014/main" id="{FA4AEB28-B47C-4DF0-A23D-CBF98E2FF86B}"/>
              </a:ext>
            </a:extLst>
          </p:cNvPr>
          <p:cNvSpPr txBox="1"/>
          <p:nvPr/>
        </p:nvSpPr>
        <p:spPr>
          <a:xfrm>
            <a:off x="3314071" y="3319149"/>
            <a:ext cx="2893578" cy="2681661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Struttura fisica o digitale</a:t>
            </a: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Funzione di coordinare i servizi domiciliari con gli altri servizi sanitari, assicurando l'interfaccia con gli ospedali e la rete di emergenza-urgenza</a:t>
            </a: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integrazione dell'assistenza sanitaria domiciliare con interventi di tipo sociale</a:t>
            </a: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Potenziamento di tutte le attività di telemedicina e medicina digitale: </a:t>
            </a:r>
            <a:r>
              <a:rPr lang="it-IT" sz="1100" dirty="0" err="1"/>
              <a:t>televisita</a:t>
            </a:r>
            <a:r>
              <a:rPr lang="it-IT" sz="1100" dirty="0"/>
              <a:t>, teleconsulto, </a:t>
            </a:r>
            <a:r>
              <a:rPr lang="it-IT" sz="1100" dirty="0" err="1"/>
              <a:t>telemonitoraggio</a:t>
            </a:r>
            <a:endParaRPr lang="it-IT" sz="1100" dirty="0"/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1 per ogni Distretto  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87B299D7-6FBD-4953-8973-E7C32A4B2585}"/>
              </a:ext>
            </a:extLst>
          </p:cNvPr>
          <p:cNvSpPr txBox="1"/>
          <p:nvPr/>
        </p:nvSpPr>
        <p:spPr>
          <a:xfrm>
            <a:off x="6263132" y="3232279"/>
            <a:ext cx="2893578" cy="2681661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Struttura sanitaria della rete territoriale a ricovero breve e destinata a pazienti che necessitano di interventi sanitari a media/bassa intensità clinica e per degenze di breve durata</a:t>
            </a: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di norma dotata di 20 posti letto (fino ad un massimo di 40 posti letto) e a gestione prevalentemente infermieristica</a:t>
            </a: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maggiore appropriatezza delle cure determinando una riduzione di accessi impropri ai servizi sanitari come ad esempio quelli al pronto soccorso</a:t>
            </a:r>
          </a:p>
        </p:txBody>
      </p:sp>
      <p:sp>
        <p:nvSpPr>
          <p:cNvPr id="13" name="Rettangolo 3">
            <a:extLst>
              <a:ext uri="{FF2B5EF4-FFF2-40B4-BE49-F238E27FC236}">
                <a16:creationId xmlns:a16="http://schemas.microsoft.com/office/drawing/2014/main" id="{26B2D94A-1F63-4982-81FE-BF75ABD66788}"/>
              </a:ext>
            </a:extLst>
          </p:cNvPr>
          <p:cNvSpPr/>
          <p:nvPr/>
        </p:nvSpPr>
        <p:spPr>
          <a:xfrm>
            <a:off x="2293652" y="244502"/>
            <a:ext cx="4329455" cy="428075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a:bodyPr>
          <a:lstStyle/>
          <a:p>
            <a:pPr algn="ctr"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POLO TERRITORIALE DELL’ASST</a:t>
            </a:r>
            <a:endParaRPr lang="it-IT" sz="2000" b="0" strike="noStrike" spc="-1" dirty="0">
              <a:latin typeface="Arial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0036CFD5-74B6-4425-8BB5-E2EFEFA0A4E0}"/>
              </a:ext>
            </a:extLst>
          </p:cNvPr>
          <p:cNvCxnSpPr>
            <a:cxnSpLocks/>
          </p:cNvCxnSpPr>
          <p:nvPr/>
        </p:nvCxnSpPr>
        <p:spPr>
          <a:xfrm>
            <a:off x="4418006" y="684612"/>
            <a:ext cx="0" cy="265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ottotitolo 2">
            <a:extLst>
              <a:ext uri="{FF2B5EF4-FFF2-40B4-BE49-F238E27FC236}">
                <a16:creationId xmlns:a16="http://schemas.microsoft.com/office/drawing/2014/main" id="{311D2CA8-7646-4394-9C96-F515B55F7730}"/>
              </a:ext>
            </a:extLst>
          </p:cNvPr>
          <p:cNvSpPr txBox="1"/>
          <p:nvPr/>
        </p:nvSpPr>
        <p:spPr>
          <a:xfrm>
            <a:off x="179208" y="3274580"/>
            <a:ext cx="3083629" cy="2681661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struttura fisica</a:t>
            </a:r>
            <a:endParaRPr lang="it-IT" sz="500" dirty="0"/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strumento attraverso cui coordinare tutti i servizi offerti, in particolare ai malati cronici.</a:t>
            </a:r>
            <a:endParaRPr lang="it-IT" sz="1100" b="0" strike="noStrike" spc="-1" dirty="0">
              <a:latin typeface="Arial"/>
            </a:endParaRP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presente il punto unico di accesso alle prestazioni sanitarie</a:t>
            </a:r>
            <a:endParaRPr lang="it-IT" sz="1100" b="0" strike="noStrike" spc="-1" dirty="0">
              <a:latin typeface="Arial"/>
            </a:endParaRP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struttura fisica in cui opererà un team multidisciplinare di medici di medicina generale, pediatri di libera scelta, medici specialistici, infermieri di comunità, altri professionisti della salute e potrà ospitare anche assistenti sociali</a:t>
            </a:r>
            <a:endParaRPr lang="it-IT" sz="1100" b="0" strike="noStrike" spc="-1" dirty="0">
              <a:latin typeface="Arial"/>
            </a:endParaRPr>
          </a:p>
          <a:p>
            <a:pPr marL="109538" indent="-109538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ruolo dei servizi sociali territoriali nonché una loro maggiore integrazione con la componente sanitaria assistenziale</a:t>
            </a:r>
          </a:p>
          <a:p>
            <a:pPr marL="109538" indent="-109538"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r>
              <a:rPr lang="it-IT" sz="1100" dirty="0"/>
              <a:t>Poliambulatori territoriali</a:t>
            </a:r>
          </a:p>
        </p:txBody>
      </p:sp>
    </p:spTree>
    <p:extLst>
      <p:ext uri="{BB962C8B-B14F-4D97-AF65-F5344CB8AC3E}">
        <p14:creationId xmlns:p14="http://schemas.microsoft.com/office/powerpoint/2010/main" val="2110172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96B612-F9AF-4322-9CB2-84E16797F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9833"/>
            <a:ext cx="7772400" cy="753080"/>
          </a:xfrm>
        </p:spPr>
        <p:txBody>
          <a:bodyPr>
            <a:normAutofit fontScale="90000"/>
          </a:bodyPr>
          <a:lstStyle/>
          <a:p>
            <a:r>
              <a:rPr lang="it-IT" dirty="0"/>
              <a:t>Standard di figure professionali per le strutture territoriali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3BCBD7-D013-4363-9000-59EC88C5A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290" y="1405948"/>
            <a:ext cx="7772400" cy="4478904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sz="2000" b="1" dirty="0"/>
              <a:t>Centrali Operative Territoriali</a:t>
            </a:r>
            <a:r>
              <a:rPr lang="it-IT" sz="2000" dirty="0"/>
              <a:t>: 5 infermieri e 1 coordinatore;</a:t>
            </a:r>
          </a:p>
          <a:p>
            <a:pPr lvl="0"/>
            <a:endParaRPr lang="it-IT" sz="20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sz="2000" b="1" dirty="0"/>
              <a:t>Ospedali di Comunità</a:t>
            </a:r>
            <a:r>
              <a:rPr lang="it-IT" sz="2000" dirty="0"/>
              <a:t>: 9 infermieri, 6 operatori sociosanitari, 1 medico con disponibilità giornaliera di 4 ore (professionista già oggi presente nel Sistema Socio Sanitario Lombardo);</a:t>
            </a:r>
          </a:p>
          <a:p>
            <a:pPr lvl="0"/>
            <a:endParaRPr lang="it-IT" sz="20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sz="2000" b="1" dirty="0"/>
              <a:t>Case della Comunità</a:t>
            </a:r>
            <a:r>
              <a:rPr lang="it-IT" sz="2000" dirty="0"/>
              <a:t>: un medico con disponibilità giornaliera di 4 ore, 2 ostetriche, MMG, infermieri di famiglia, specialisti ambulatoriali.</a:t>
            </a:r>
          </a:p>
          <a:p>
            <a:endParaRPr lang="it-IT" dirty="0"/>
          </a:p>
          <a:p>
            <a:r>
              <a:rPr lang="it-IT" i="1" dirty="0"/>
              <a:t>Il 30% delle figure professionali che garantiranno il funzionamento delle strutture territoriali sarà di nuova assunzione.</a:t>
            </a:r>
          </a:p>
        </p:txBody>
      </p:sp>
    </p:spTree>
    <p:extLst>
      <p:ext uri="{BB962C8B-B14F-4D97-AF65-F5344CB8AC3E}">
        <p14:creationId xmlns:p14="http://schemas.microsoft.com/office/powerpoint/2010/main" val="323584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213498-BB0C-4D78-B3F1-FAA4D7C5F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812" y="266137"/>
            <a:ext cx="7772400" cy="753080"/>
          </a:xfrm>
        </p:spPr>
        <p:txBody>
          <a:bodyPr/>
          <a:lstStyle/>
          <a:p>
            <a:r>
              <a:rPr lang="it-IT" dirty="0"/>
              <a:t>Aziende Ospedaliere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5DFBBB-9A6C-438C-83F9-827CA36AC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613" y="1217180"/>
            <a:ext cx="8448774" cy="37640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200" dirty="0"/>
              <a:t>Istituzione di nuove aziende ospedaliere nella città metropolitana di Milano </a:t>
            </a:r>
            <a:r>
              <a:rPr lang="it-IT" sz="2200" b="1" dirty="0"/>
              <a:t>entro 24 mesi </a:t>
            </a:r>
            <a:r>
              <a:rPr lang="it-IT" sz="2200" dirty="0"/>
              <a:t>dalla approvazione della Legge </a:t>
            </a:r>
          </a:p>
          <a:p>
            <a:endParaRPr lang="it-IT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200" dirty="0"/>
              <a:t>Valutazione dell’istituzione di nuove aziende ospedaliere sul restante territorio della Lombardia </a:t>
            </a:r>
            <a:r>
              <a:rPr lang="it-IT" sz="2200" b="1" dirty="0"/>
              <a:t>entro 36 mesi </a:t>
            </a:r>
            <a:r>
              <a:rPr lang="it-IT" sz="2200" dirty="0"/>
              <a:t>dall’avvio delle Aziende ospedaliere nella città di Milano</a:t>
            </a:r>
          </a:p>
        </p:txBody>
      </p:sp>
    </p:spTree>
    <p:extLst>
      <p:ext uri="{BB962C8B-B14F-4D97-AF65-F5344CB8AC3E}">
        <p14:creationId xmlns:p14="http://schemas.microsoft.com/office/powerpoint/2010/main" val="3108475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B38B9D6F-1040-4004-BEF6-3A95D03AF25C}"/>
              </a:ext>
            </a:extLst>
          </p:cNvPr>
          <p:cNvSpPr txBox="1"/>
          <p:nvPr/>
        </p:nvSpPr>
        <p:spPr>
          <a:xfrm>
            <a:off x="545040" y="138583"/>
            <a:ext cx="8815320" cy="81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600" b="1" spc="-1" dirty="0">
                <a:solidFill>
                  <a:srgbClr val="056633"/>
                </a:solidFill>
                <a:latin typeface="Helvetica Neue"/>
              </a:rPr>
              <a:t>Telemedicina</a:t>
            </a:r>
            <a:endParaRPr lang="it-IT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4892D02B-02D5-4ABC-A901-F6E152EDB232}"/>
              </a:ext>
            </a:extLst>
          </p:cNvPr>
          <p:cNvSpPr txBox="1"/>
          <p:nvPr/>
        </p:nvSpPr>
        <p:spPr>
          <a:xfrm>
            <a:off x="545039" y="1178268"/>
            <a:ext cx="7731695" cy="4501464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86110" indent="-285750" algn="just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it-IT" dirty="0">
                <a:latin typeface="Helvetica"/>
              </a:rPr>
              <a:t>Costituzione di una cabina di regia Regionale per l’analisi delle esperienze esistenti e condivisione e messa in rete dei sistemi più performanti</a:t>
            </a:r>
          </a:p>
          <a:p>
            <a:pPr marL="285750" indent="-285750" algn="just">
              <a:lnSpc>
                <a:spcPct val="100000"/>
              </a:lnSpc>
              <a:spcBef>
                <a:spcPts val="391"/>
              </a:spcBef>
              <a:buFont typeface="Wingdings" panose="05000000000000000000" pitchFamily="2" charset="2"/>
              <a:buChar char="Ø"/>
            </a:pPr>
            <a:endParaRPr lang="it-IT" dirty="0">
              <a:latin typeface="Helvetica"/>
            </a:endParaRPr>
          </a:p>
          <a:p>
            <a:pPr marL="286110" indent="-285750" algn="just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it-IT" dirty="0">
                <a:latin typeface="Helvetica"/>
              </a:rPr>
              <a:t>Potenziamento della telemedicina nelle forme di </a:t>
            </a:r>
            <a:r>
              <a:rPr lang="it-IT" dirty="0" err="1">
                <a:latin typeface="Helvetica"/>
              </a:rPr>
              <a:t>televisita</a:t>
            </a:r>
            <a:r>
              <a:rPr lang="it-IT" dirty="0">
                <a:latin typeface="Helvetica"/>
              </a:rPr>
              <a:t>, teleconsulto, </a:t>
            </a:r>
            <a:r>
              <a:rPr lang="it-IT" dirty="0" err="1">
                <a:latin typeface="Helvetica"/>
              </a:rPr>
              <a:t>telemonitoraggio</a:t>
            </a:r>
            <a:r>
              <a:rPr lang="it-IT" dirty="0">
                <a:latin typeface="Helvetica"/>
              </a:rPr>
              <a:t> in coerenza con le indicazioni nazionali e in un logica di integrazione con il sistema di prenotazione regionale e il fascicolo sanitario elettronico </a:t>
            </a:r>
          </a:p>
        </p:txBody>
      </p:sp>
    </p:spTree>
    <p:extLst>
      <p:ext uri="{BB962C8B-B14F-4D97-AF65-F5344CB8AC3E}">
        <p14:creationId xmlns:p14="http://schemas.microsoft.com/office/powerpoint/2010/main" val="373934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7814C-4FDE-4CFF-864D-F799D36A5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959" y="369833"/>
            <a:ext cx="7772400" cy="753080"/>
          </a:xfrm>
        </p:spPr>
        <p:txBody>
          <a:bodyPr/>
          <a:lstStyle/>
          <a:p>
            <a:r>
              <a:rPr lang="it-IT" dirty="0"/>
              <a:t>Farmacie e Cure Termali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976C74A-540A-4A33-93D7-3AAE9A0C1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411" y="1226470"/>
            <a:ext cx="8071700" cy="3764038"/>
          </a:xfrm>
        </p:spPr>
        <p:txBody>
          <a:bodyPr/>
          <a:lstStyle/>
          <a:p>
            <a:r>
              <a:rPr lang="it-IT" dirty="0"/>
              <a:t>Consolidamento e ulteriore sviluppo della </a:t>
            </a:r>
            <a:r>
              <a:rPr lang="it-IT" b="1" dirty="0"/>
              <a:t>farmacia dei servizi </a:t>
            </a:r>
            <a:r>
              <a:rPr lang="it-IT" dirty="0"/>
              <a:t>attraverso:</a:t>
            </a:r>
          </a:p>
          <a:p>
            <a:pPr marL="342900" indent="-342900">
              <a:buFontTx/>
              <a:buChar char="-"/>
            </a:pPr>
            <a:r>
              <a:rPr lang="it-IT" dirty="0"/>
              <a:t>l’adesione alle campagne di vaccinazione della popolazione in coerenza con la normativa nazionale e in raccordo con gli MMG, le ATS e le ASST</a:t>
            </a:r>
          </a:p>
          <a:p>
            <a:pPr marL="342900" indent="-342900">
              <a:buFontTx/>
              <a:buChar char="-"/>
            </a:pPr>
            <a:r>
              <a:rPr lang="it-IT" dirty="0"/>
              <a:t>l’erogazione delle attività sanitarie con il coinvolgimento delle professioni sanitarie, in coerenza con quanto previsto dalla normativa nazionale</a:t>
            </a:r>
          </a:p>
          <a:p>
            <a:r>
              <a:rPr lang="it-IT" sz="2200" b="1" dirty="0"/>
              <a:t> </a:t>
            </a:r>
            <a:endParaRPr lang="it-IT" sz="2200" dirty="0"/>
          </a:p>
          <a:p>
            <a:r>
              <a:rPr lang="it-IT" dirty="0"/>
              <a:t>Previsione, in coerenza con le disposizioni della legge regionale 25 gennaio 2018, n.6 “</a:t>
            </a:r>
            <a:r>
              <a:rPr lang="it-IT" i="1" dirty="0"/>
              <a:t>Promozione e valorizzazione del termalismo lombardo</a:t>
            </a:r>
            <a:r>
              <a:rPr lang="it-IT" dirty="0"/>
              <a:t>” del ruolo degli </a:t>
            </a:r>
            <a:r>
              <a:rPr lang="it-IT" b="1" dirty="0"/>
              <a:t>stabilimenti termali </a:t>
            </a:r>
            <a:r>
              <a:rPr lang="it-IT" dirty="0"/>
              <a:t>quali punti erogativi nel percorso di cura e riabilitazione del paziente</a:t>
            </a:r>
          </a:p>
        </p:txBody>
      </p:sp>
    </p:spTree>
    <p:extLst>
      <p:ext uri="{BB962C8B-B14F-4D97-AF65-F5344CB8AC3E}">
        <p14:creationId xmlns:p14="http://schemas.microsoft.com/office/powerpoint/2010/main" val="3164333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07967-1C5F-48DF-A1EA-58153E139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301" y="483487"/>
            <a:ext cx="7772400" cy="753080"/>
          </a:xfrm>
        </p:spPr>
        <p:txBody>
          <a:bodyPr>
            <a:normAutofit fontScale="90000"/>
          </a:bodyPr>
          <a:lstStyle/>
          <a:p>
            <a:r>
              <a:rPr lang="it-IT" dirty="0"/>
              <a:t>Rapporto tra Regione Lombardia </a:t>
            </a:r>
            <a:br>
              <a:rPr lang="it-IT" dirty="0"/>
            </a:br>
            <a:r>
              <a:rPr lang="it-IT" dirty="0"/>
              <a:t>e attività produttive 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4BA4493F-2C80-425B-BA4B-BA80D1A3D131}"/>
              </a:ext>
            </a:extLst>
          </p:cNvPr>
          <p:cNvSpPr txBox="1">
            <a:spLocks/>
          </p:cNvSpPr>
          <p:nvPr/>
        </p:nvSpPr>
        <p:spPr>
          <a:xfrm>
            <a:off x="299301" y="1589886"/>
            <a:ext cx="8514761" cy="3423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0723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just"/>
            <a:r>
              <a:rPr lang="it-IT" sz="2000" b="0" spc="-1" dirty="0">
                <a:solidFill>
                  <a:schemeClr val="tx1"/>
                </a:solidFill>
                <a:latin typeface="Helvetica Neue"/>
                <a:ea typeface="+mn-ea"/>
                <a:cs typeface="+mn-cs"/>
              </a:rPr>
              <a:t>Attivazione rapporti di collaborazione tra Direzione Generale Welfare e Aziende Produttive in Regione Lombardia su tre linee di indirizzo:</a:t>
            </a:r>
          </a:p>
          <a:p>
            <a:pPr algn="just"/>
            <a:endParaRPr lang="it-IT" sz="2000" b="0" spc="-1" dirty="0">
              <a:solidFill>
                <a:schemeClr val="tx1"/>
              </a:solidFill>
              <a:latin typeface="Helvetica Neue"/>
              <a:ea typeface="+mn-ea"/>
              <a:cs typeface="+mn-cs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2000" b="0" spc="-1" dirty="0">
                <a:solidFill>
                  <a:schemeClr val="tx1"/>
                </a:solidFill>
                <a:latin typeface="Helvetica Neue"/>
                <a:ea typeface="+mn-ea"/>
                <a:cs typeface="+mn-cs"/>
              </a:rPr>
              <a:t>Welfare Aziendale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2000" b="0" spc="-1" dirty="0">
                <a:solidFill>
                  <a:schemeClr val="tx1"/>
                </a:solidFill>
                <a:latin typeface="Helvetica Neue"/>
                <a:ea typeface="+mn-ea"/>
                <a:cs typeface="+mn-cs"/>
              </a:rPr>
              <a:t>Ricerca Biomedica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2000" b="0" spc="-1" dirty="0">
                <a:solidFill>
                  <a:schemeClr val="tx1"/>
                </a:solidFill>
                <a:latin typeface="Helvetica Neue"/>
                <a:ea typeface="+mn-ea"/>
                <a:cs typeface="+mn-cs"/>
              </a:rPr>
              <a:t>Trasferimenti tecnologici  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it-IT" sz="2000" b="0" spc="-1" dirty="0">
              <a:solidFill>
                <a:schemeClr val="tx1"/>
              </a:solidFill>
              <a:latin typeface="Helvetica Neue"/>
              <a:ea typeface="+mn-ea"/>
              <a:cs typeface="+mn-cs"/>
            </a:endParaRPr>
          </a:p>
          <a:p>
            <a:pPr algn="just"/>
            <a:endParaRPr lang="it-IT" sz="2000" b="0" spc="-1" dirty="0">
              <a:solidFill>
                <a:schemeClr val="tx1"/>
              </a:solidFill>
              <a:latin typeface="Helvetica Neue"/>
              <a:ea typeface="+mn-ea"/>
              <a:cs typeface="+mn-cs"/>
            </a:endParaRPr>
          </a:p>
          <a:p>
            <a:pPr algn="just"/>
            <a:r>
              <a:rPr lang="it-IT" sz="2000" b="0" spc="-1" dirty="0">
                <a:solidFill>
                  <a:schemeClr val="tx1"/>
                </a:solidFill>
                <a:latin typeface="Helvetica Neue"/>
                <a:ea typeface="+mn-ea"/>
                <a:cs typeface="+mn-cs"/>
              </a:rPr>
              <a:t>Promozione del modello lombardo pubblico/privato</a:t>
            </a:r>
          </a:p>
          <a:p>
            <a:pPr algn="just"/>
            <a:endParaRPr lang="it-IT" sz="200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just"/>
            <a:endParaRPr lang="it-IT" sz="2000" spc="-1" dirty="0">
              <a:solidFill>
                <a:srgbClr val="000000"/>
              </a:solidFill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69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254C3-8D55-45AD-AB9B-3FE99A31C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264" y="285524"/>
            <a:ext cx="7772400" cy="753080"/>
          </a:xfrm>
        </p:spPr>
        <p:txBody>
          <a:bodyPr/>
          <a:lstStyle/>
          <a:p>
            <a:r>
              <a:rPr lang="it-IT" dirty="0"/>
              <a:t>Formazione, università e ricerca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6EDAA0C-93BF-4581-BEDF-BE25EC3DF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264" y="1349018"/>
            <a:ext cx="8033994" cy="3764038"/>
          </a:xfrm>
        </p:spPr>
        <p:txBody>
          <a:bodyPr/>
          <a:lstStyle/>
          <a:p>
            <a:r>
              <a:rPr lang="it-IT" sz="2200" dirty="0"/>
              <a:t>La Regione promuove e sostiene la creazione di una rete regionale della ricerca, della ricerca biomedica e dell’innovazione nelle scienze della vita. </a:t>
            </a:r>
          </a:p>
          <a:p>
            <a:endParaRPr lang="it-IT" sz="2200" dirty="0"/>
          </a:p>
          <a:p>
            <a:r>
              <a:rPr lang="it-IT" sz="2200" dirty="0"/>
              <a:t>Tale rete, coordinata dagli IRCCS di diritto pubblico coinvolgendo gli enti di ricerca e le università, intende favorire iniziative per sviluppare il trasferimento tecnologico in collaborazione con le imprese.</a:t>
            </a:r>
          </a:p>
        </p:txBody>
      </p:sp>
    </p:spTree>
    <p:extLst>
      <p:ext uri="{BB962C8B-B14F-4D97-AF65-F5344CB8AC3E}">
        <p14:creationId xmlns:p14="http://schemas.microsoft.com/office/powerpoint/2010/main" val="1615165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8FF31F-E13F-4FB0-ADC7-001845139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Centro per la Prevenzione ed il controllo delle malattie infettive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DBD2DB0-DABE-40EB-B708-25D398B08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040" y="1713335"/>
            <a:ext cx="8429920" cy="376403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>
                <a:solidFill>
                  <a:srgbClr val="007239"/>
                </a:solidFill>
                <a:ea typeface="+mj-ea"/>
              </a:rPr>
              <a:t>Centro di Ricerca </a:t>
            </a:r>
            <a:r>
              <a:rPr lang="it-IT" sz="1600" b="1" dirty="0" err="1">
                <a:solidFill>
                  <a:srgbClr val="007239"/>
                </a:solidFill>
                <a:ea typeface="+mj-ea"/>
              </a:rPr>
              <a:t>Translazionale</a:t>
            </a:r>
            <a:r>
              <a:rPr lang="it-IT" dirty="0"/>
              <a:t>: per l’identificazione di nuovi meccanismi di malattia in grado di integrare le esigenze del mondo della produzione, della medicina veterinaria e della tutela dell’ambiente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>
                <a:solidFill>
                  <a:srgbClr val="007239"/>
                </a:solidFill>
                <a:ea typeface="+mj-ea"/>
              </a:rPr>
              <a:t>Centro di Diagnostica Molecolare</a:t>
            </a:r>
            <a:r>
              <a:rPr lang="it-IT" b="1" dirty="0"/>
              <a:t>: </a:t>
            </a:r>
            <a:r>
              <a:rPr lang="it-IT" dirty="0"/>
              <a:t>per il tracciamento di nuovi virus, nuove varianti e nuovi batteri antibiotico resistenti che dovessero emergere sul nostro territorio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>
                <a:solidFill>
                  <a:srgbClr val="007239"/>
                </a:solidFill>
                <a:ea typeface="+mj-ea"/>
              </a:rPr>
              <a:t>Centro di Ricerca Epidemiologica</a:t>
            </a:r>
            <a:r>
              <a:rPr lang="it-IT" dirty="0"/>
              <a:t>: per consentire la messa a disposizione della comunità scientifica dei dati epidemiologici sulle malattie infettive di 10 milioni di cittadini Lombardi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600" b="1" dirty="0">
                <a:solidFill>
                  <a:srgbClr val="007239"/>
                </a:solidFill>
                <a:ea typeface="+mj-ea"/>
              </a:rPr>
              <a:t>Centro di Ricerca Clinica</a:t>
            </a:r>
            <a:r>
              <a:rPr lang="it-IT" b="1" dirty="0"/>
              <a:t>: </a:t>
            </a:r>
            <a:r>
              <a:rPr lang="it-IT" dirty="0"/>
              <a:t>in grado di tradurre attraverso la conduzione di trial clinici, anche di fase I, i risultati della ricerca traslazionale in ambito diagnostico e terapeutico in risultati concreti per la salute dei pazienti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438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B7B64717-CD1D-443B-8D36-D72654A6B226}"/>
              </a:ext>
            </a:extLst>
          </p:cNvPr>
          <p:cNvSpPr txBox="1">
            <a:spLocks/>
          </p:cNvSpPr>
          <p:nvPr/>
        </p:nvSpPr>
        <p:spPr>
          <a:xfrm>
            <a:off x="164340" y="385742"/>
            <a:ext cx="8815320" cy="814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0723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it-IT" sz="2600" spc="-1" dirty="0">
                <a:solidFill>
                  <a:srgbClr val="056633"/>
                </a:solidFill>
                <a:latin typeface="Helvetica Neue"/>
                <a:cs typeface="+mn-cs"/>
              </a:rPr>
              <a:t>Raccordo con le politiche di programmazione sociale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207A0AC8-CDDC-4012-802A-C26761AF0533}"/>
              </a:ext>
            </a:extLst>
          </p:cNvPr>
          <p:cNvSpPr txBox="1">
            <a:spLocks/>
          </p:cNvSpPr>
          <p:nvPr/>
        </p:nvSpPr>
        <p:spPr>
          <a:xfrm>
            <a:off x="253307" y="1200422"/>
            <a:ext cx="8457060" cy="4006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0723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just"/>
            <a:endParaRPr lang="it-IT" sz="200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just"/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Sul versante dell’integrazione tra l’Area Sociosanitaria e Sociale, verrà assicurato il raccordo con l’Assessorato e la Direzione Generale Famiglia, al fine di:</a:t>
            </a:r>
          </a:p>
          <a:p>
            <a:pPr algn="just"/>
            <a:endParaRPr lang="it-IT" sz="2000" b="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garantire la continuità, l’unitarietà degli interventi e </a:t>
            </a:r>
            <a:r>
              <a:rPr lang="it-IT" sz="2000" b="0" spc="-1" dirty="0" err="1">
                <a:solidFill>
                  <a:srgbClr val="000000"/>
                </a:solidFill>
                <a:latin typeface="Helvetica Neue"/>
                <a:cs typeface="+mn-cs"/>
              </a:rPr>
              <a:t>deL</a:t>
            </a:r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 percorso di presa in carico delle famiglie e dei suoi componenti fragili, con particolare attenzione alle persone con disabilità;</a:t>
            </a:r>
          </a:p>
          <a:p>
            <a:pPr algn="just"/>
            <a:endParaRPr lang="it-IT" sz="2000" b="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favorire l’attuazione delle linee guida per la programmazione sociale territoriale;</a:t>
            </a:r>
          </a:p>
          <a:p>
            <a:pPr algn="just"/>
            <a:endParaRPr lang="it-IT" sz="2000" b="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definire indirizzi in materia di vigilanza e controllo sulle Unità di offerta operanti in ambito sociale;</a:t>
            </a:r>
          </a:p>
          <a:p>
            <a:pPr algn="just"/>
            <a:endParaRPr lang="it-IT" sz="2000" b="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0" spc="-1" dirty="0">
                <a:solidFill>
                  <a:srgbClr val="000000"/>
                </a:solidFill>
                <a:latin typeface="Helvetica Neue"/>
                <a:cs typeface="+mn-cs"/>
              </a:rPr>
              <a:t>promuovere strumenti di monitoraggio che riguardano gli interventi e la spesa sociale e sanitaria (come ad esempio la cartella sociale).</a:t>
            </a:r>
          </a:p>
          <a:p>
            <a:pPr algn="just"/>
            <a:endParaRPr lang="it-IT" sz="2000" spc="-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just"/>
            <a:endParaRPr lang="it-IT" sz="2000" spc="-1" dirty="0">
              <a:solidFill>
                <a:srgbClr val="000000"/>
              </a:solidFill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61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DFE070-21D5-46EE-AD38-9968006ED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995" y="30465"/>
            <a:ext cx="7772400" cy="753080"/>
          </a:xfrm>
        </p:spPr>
        <p:txBody>
          <a:bodyPr/>
          <a:lstStyle/>
          <a:p>
            <a:r>
              <a:rPr lang="it-IT" dirty="0"/>
              <a:t>Il coinvolgimento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1F9290-9801-4E54-9CB8-FDD8E3E71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619" y="783545"/>
            <a:ext cx="8514762" cy="4667441"/>
          </a:xfrm>
        </p:spPr>
        <p:txBody>
          <a:bodyPr/>
          <a:lstStyle/>
          <a:p>
            <a:r>
              <a:rPr lang="it-IT" sz="1600" b="1" dirty="0">
                <a:solidFill>
                  <a:srgbClr val="007239"/>
                </a:solidFill>
                <a:ea typeface="+mj-ea"/>
              </a:rPr>
              <a:t>Le Associazioni di volontariato dei pazienti</a:t>
            </a:r>
          </a:p>
          <a:p>
            <a:pPr algn="just"/>
            <a:r>
              <a:rPr lang="it-IT" sz="1600" dirty="0"/>
              <a:t>Le attività di promozione della salute e di prevenzione primaria collettiva sono svolte dalle ATS e dalle ASST secondo le relative funzioni e attraverso le proprie articolazioni territoriali coinvolgendo anche soggetti quali enti locali, associazioni di volontariato, terzo settore, erogatori di prestazioni sanitarie, sociosanitarie e sociali. </a:t>
            </a:r>
          </a:p>
          <a:p>
            <a:pPr algn="just"/>
            <a:endParaRPr lang="it-IT" sz="1600" dirty="0"/>
          </a:p>
          <a:p>
            <a:r>
              <a:rPr lang="it-IT" sz="1600" b="1" dirty="0">
                <a:solidFill>
                  <a:srgbClr val="007239"/>
                </a:solidFill>
                <a:ea typeface="+mj-ea"/>
              </a:rPr>
              <a:t>I Sindaci</a:t>
            </a:r>
          </a:p>
          <a:p>
            <a:pPr algn="just"/>
            <a:r>
              <a:rPr lang="it-IT" sz="1600" dirty="0"/>
              <a:t>Rafforzato il confronto con gli enti locali attraverso la previsione di 3 momenti: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dirty="0"/>
              <a:t>ATS – collegio dei Sindaci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dirty="0"/>
              <a:t>ASST – conferenza dei Sindaci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600" dirty="0"/>
              <a:t>Distretto – delegazione dei Sindaci</a:t>
            </a:r>
          </a:p>
          <a:p>
            <a:pPr algn="just"/>
            <a:endParaRPr lang="it-IT" sz="1600" dirty="0"/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it-IT" sz="1600" b="1" dirty="0">
                <a:solidFill>
                  <a:srgbClr val="007239"/>
                </a:solidFill>
                <a:ea typeface="+mj-ea"/>
              </a:rPr>
              <a:t>I Sindacati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Previsto tavolo permanente per l’espressione di pareri su principali atti di programmazione regionale (PSSL, indirizzi di programmazione annuale, piani </a:t>
            </a:r>
            <a:r>
              <a:rPr lang="it-IT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plueriennali</a:t>
            </a: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…).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it-IT" sz="1600" b="1" dirty="0">
                <a:solidFill>
                  <a:srgbClr val="007239"/>
                </a:solidFill>
              </a:rPr>
              <a:t>Gli Ordini professionali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 istituito, quale organismo di consultazione e supporto agli atti di programmazione regionale, un Comitato di rappresentanza delle professioni sanitarie del quale fanno parte rappresentanti della Regione e degli ordini e collegi delle professioni sanitarie.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456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6B4EE-6B32-48E3-9F2F-0566020F7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850" y="285524"/>
            <a:ext cx="7772400" cy="753080"/>
          </a:xfrm>
        </p:spPr>
        <p:txBody>
          <a:bodyPr/>
          <a:lstStyle/>
          <a:p>
            <a:r>
              <a:rPr lang="it-IT" dirty="0"/>
              <a:t>Il contesto lombardo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09A8C9F4-0B21-474D-B752-ABEE379C4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850" y="1038604"/>
            <a:ext cx="8242300" cy="5175525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La Regione con il più alto numero di abitanti in Italia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Densità di popolazione pari a 417 abitanti per </a:t>
            </a:r>
            <a:r>
              <a:rPr lang="it-IT" dirty="0" err="1"/>
              <a:t>KMq</a:t>
            </a:r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Bassa omogeneità territoriale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Regione con il maggior numero di comuni sul territorio nazionale:</a:t>
            </a:r>
          </a:p>
          <a:p>
            <a:pPr marL="285750" indent="-285750">
              <a:buFontTx/>
              <a:buChar char="-"/>
            </a:pPr>
            <a:r>
              <a:rPr lang="it-IT" dirty="0"/>
              <a:t>1506 Comuni</a:t>
            </a:r>
          </a:p>
          <a:p>
            <a:pPr marL="285750" indent="-285750">
              <a:buFontTx/>
              <a:buChar char="-"/>
            </a:pPr>
            <a:r>
              <a:rPr lang="it-IT" dirty="0"/>
              <a:t>11 province</a:t>
            </a:r>
          </a:p>
          <a:p>
            <a:pPr marL="285750" indent="-285750">
              <a:buFontTx/>
              <a:buChar char="-"/>
            </a:pPr>
            <a:r>
              <a:rPr lang="it-IT" dirty="0"/>
              <a:t>1 città metropolitana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Forte mobilità e interconnessione con le altre regioni e il resto del mondo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Elevata presenza di popolazione anziana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Eccellenza nella sanità ospedaliera: il 40% degli IRCCS è situato in Lombardia (19 IRCCS di cui 5 pubblici e 14 privati).</a:t>
            </a:r>
          </a:p>
          <a:p>
            <a:endParaRPr lang="it-IT" dirty="0"/>
          </a:p>
          <a:p>
            <a:r>
              <a:rPr lang="it-IT" dirty="0"/>
              <a:t>La Pandemia (Covid-19) ha messo in evidenza la necessità di un </a:t>
            </a:r>
            <a:r>
              <a:rPr lang="it-IT" b="1" dirty="0"/>
              <a:t>miglioramento della Rete Territoriale</a:t>
            </a:r>
            <a:r>
              <a:rPr lang="it-IT" dirty="0"/>
              <a:t>, seppur nel rispetto dei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 cardine </a:t>
            </a:r>
            <a:r>
              <a:rPr lang="it-IT" dirty="0"/>
              <a:t>del SSR della Lombardia.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9315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A1237F-DA0D-41B8-9A6A-FF864F935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790" y="113249"/>
            <a:ext cx="7772400" cy="753080"/>
          </a:xfrm>
        </p:spPr>
        <p:txBody>
          <a:bodyPr>
            <a:normAutofit fontScale="90000"/>
          </a:bodyPr>
          <a:lstStyle/>
          <a:p>
            <a:r>
              <a:rPr lang="it-IT" dirty="0"/>
              <a:t>Il cronoprogramma</a:t>
            </a:r>
            <a:br>
              <a:rPr lang="it-IT" dirty="0"/>
            </a:br>
            <a:r>
              <a:rPr lang="it-IT" sz="2400" dirty="0"/>
              <a:t>dall’entrata in vigore della Legge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674AB5-3DE7-48CB-BCFC-FFF8B0510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04" y="968219"/>
            <a:ext cx="8621991" cy="502565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/>
              <a:t>ENTRO 90 giorni</a:t>
            </a:r>
          </a:p>
          <a:p>
            <a:pPr marL="285750" indent="-285750">
              <a:buFontTx/>
              <a:buChar char="-"/>
            </a:pPr>
            <a:r>
              <a:rPr lang="it-IT" dirty="0"/>
              <a:t>Istituzione dei distretti e nomina direttori</a:t>
            </a:r>
          </a:p>
          <a:p>
            <a:pPr marL="285750" indent="-285750">
              <a:buFontTx/>
              <a:buChar char="-"/>
            </a:pPr>
            <a:r>
              <a:rPr lang="it-IT" dirty="0"/>
              <a:t>Istituzione dei Dipartimenti di cure primarie e dei dipartimenti funzionali di prevenzione</a:t>
            </a:r>
          </a:p>
          <a:p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/>
              <a:t>ENTRO 6 MESI 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Costituzione del Centro per la prevenzione e il controllo delle malattie infettive</a:t>
            </a:r>
          </a:p>
          <a:p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/>
              <a:t>ENTRO 6 MESI DALL’ISTITUZIONE DEI DISTRETTI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Realizzazione delle Centrali Operative Territoriali (COT)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cap="all" dirty="0"/>
              <a:t>Realizzazione degli Ospedali e delle Case di </a:t>
            </a:r>
            <a:r>
              <a:rPr lang="it-IT" b="1" cap="all" dirty="0" err="1"/>
              <a:t>Comunita’</a:t>
            </a:r>
            <a:endParaRPr lang="it-IT" b="1" cap="all" dirty="0"/>
          </a:p>
          <a:p>
            <a:pPr marL="285750" indent="-285750">
              <a:buFontTx/>
              <a:buChar char="-"/>
            </a:pPr>
            <a:r>
              <a:rPr lang="it-IT" i="1" dirty="0"/>
              <a:t>Ospedali di Comunità</a:t>
            </a:r>
            <a:r>
              <a:rPr lang="it-IT" dirty="0"/>
              <a:t>: </a:t>
            </a:r>
            <a:r>
              <a:rPr lang="it-IT" b="1" dirty="0"/>
              <a:t>26</a:t>
            </a:r>
            <a:r>
              <a:rPr lang="it-IT" dirty="0"/>
              <a:t> nel 2022, </a:t>
            </a:r>
            <a:r>
              <a:rPr lang="it-IT" b="1" dirty="0"/>
              <a:t>19</a:t>
            </a:r>
            <a:r>
              <a:rPr lang="it-IT" dirty="0"/>
              <a:t> nel 2023, </a:t>
            </a:r>
            <a:r>
              <a:rPr lang="it-IT" b="1" dirty="0"/>
              <a:t>19</a:t>
            </a:r>
            <a:r>
              <a:rPr lang="it-IT" dirty="0"/>
              <a:t> nel 2024</a:t>
            </a:r>
          </a:p>
          <a:p>
            <a:pPr marL="285750" indent="-285750">
              <a:buFontTx/>
              <a:buChar char="-"/>
            </a:pPr>
            <a:r>
              <a:rPr lang="it-IT" i="1" dirty="0"/>
              <a:t>Case di Comunità</a:t>
            </a:r>
            <a:r>
              <a:rPr lang="it-IT" dirty="0"/>
              <a:t>: </a:t>
            </a:r>
            <a:r>
              <a:rPr lang="it-IT" b="1" dirty="0"/>
              <a:t>86</a:t>
            </a:r>
            <a:r>
              <a:rPr lang="it-IT" dirty="0"/>
              <a:t> nel 2022, </a:t>
            </a:r>
            <a:r>
              <a:rPr lang="it-IT" b="1" dirty="0"/>
              <a:t>65</a:t>
            </a:r>
            <a:r>
              <a:rPr lang="it-IT" dirty="0"/>
              <a:t> nel 2023, </a:t>
            </a:r>
            <a:r>
              <a:rPr lang="it-IT" b="1" dirty="0"/>
              <a:t>65</a:t>
            </a:r>
            <a:r>
              <a:rPr lang="it-IT" dirty="0"/>
              <a:t> nel 2024</a:t>
            </a:r>
          </a:p>
          <a:p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/>
              <a:t>ENTRO 3 ANNI: Completamento del potenziamento della Rete Territoriale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8682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BF044-10D8-47DC-9685-F574585F7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053" y="69160"/>
            <a:ext cx="7772400" cy="753080"/>
          </a:xfrm>
        </p:spPr>
        <p:txBody>
          <a:bodyPr/>
          <a:lstStyle/>
          <a:p>
            <a:r>
              <a:rPr lang="it-IT" dirty="0"/>
              <a:t>Le risorse impiegate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382425-D2EF-4FD8-896C-A9105BA98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27" y="680835"/>
            <a:ext cx="8711545" cy="4824415"/>
          </a:xfrm>
        </p:spPr>
        <p:txBody>
          <a:bodyPr/>
          <a:lstStyle/>
          <a:p>
            <a:r>
              <a:rPr lang="it-IT" sz="1700" dirty="0"/>
              <a:t>A fronte della progressiva realizzazione e messa a regime delle strutture territoriali previste dal PNRR  e del Centro della Prevenzione si ritiene che i costi del personale necessario siano stimabili come segue: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2022: € 17.833.325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2023: € 28.686.750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2024: € 29.720.320</a:t>
            </a:r>
          </a:p>
          <a:p>
            <a:endParaRPr lang="it-IT" sz="1700" dirty="0"/>
          </a:p>
          <a:p>
            <a:r>
              <a:rPr lang="it-IT" sz="1700" b="1" dirty="0"/>
              <a:t>INVESTIMENTI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Potenziamento rete territoriale: </a:t>
            </a:r>
            <a:r>
              <a:rPr lang="it-IT" sz="1700" b="1" dirty="0"/>
              <a:t>€ 567.000.000 </a:t>
            </a:r>
            <a:r>
              <a:rPr lang="it-IT" sz="1700" dirty="0"/>
              <a:t>(PNRR)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Centro per la prevenzione delle malattie infettive: </a:t>
            </a:r>
            <a:r>
              <a:rPr lang="it-IT" sz="1700" b="1" dirty="0"/>
              <a:t>€ 85.000.000 </a:t>
            </a:r>
            <a:r>
              <a:rPr lang="it-IT" sz="1700" dirty="0"/>
              <a:t>(fondi regionali)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Potenziamento rete di offerta: </a:t>
            </a:r>
            <a:r>
              <a:rPr lang="it-IT" sz="1700" b="1" dirty="0"/>
              <a:t>€ 1.350.000.000 </a:t>
            </a:r>
            <a:r>
              <a:rPr lang="it-IT" sz="1700" dirty="0"/>
              <a:t>(fondi edilizia sanitaria ex art.20 legge n.67/1988)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700" dirty="0"/>
          </a:p>
          <a:p>
            <a:r>
              <a:rPr lang="it-IT" sz="1700" b="1" dirty="0"/>
              <a:t>TELEMEDICINA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€ 166.000.000 (PNRR)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700" dirty="0"/>
          </a:p>
          <a:p>
            <a:r>
              <a:rPr lang="it-IT" sz="1700" b="1" dirty="0"/>
              <a:t>POTENZIAMENTO ADI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700" dirty="0"/>
              <a:t>€ 451.000.000 (PNRR)</a:t>
            </a:r>
          </a:p>
        </p:txBody>
      </p:sp>
    </p:spTree>
    <p:extLst>
      <p:ext uri="{BB962C8B-B14F-4D97-AF65-F5344CB8AC3E}">
        <p14:creationId xmlns:p14="http://schemas.microsoft.com/office/powerpoint/2010/main" val="32702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D2D94CA9-9443-4BAF-90C4-D3474A90C70E}"/>
              </a:ext>
            </a:extLst>
          </p:cNvPr>
          <p:cNvSpPr txBox="1"/>
          <p:nvPr/>
        </p:nvSpPr>
        <p:spPr>
          <a:xfrm>
            <a:off x="394511" y="254281"/>
            <a:ext cx="9013440" cy="81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600" b="1" spc="-1" dirty="0">
                <a:solidFill>
                  <a:srgbClr val="056633"/>
                </a:solidFill>
                <a:latin typeface="Helvetica Neue"/>
              </a:rPr>
              <a:t>I principi cardine </a:t>
            </a:r>
            <a:endParaRPr lang="it-IT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73C231BC-B779-4B24-BA74-2DFE81432B35}"/>
              </a:ext>
            </a:extLst>
          </p:cNvPr>
          <p:cNvSpPr txBox="1">
            <a:spLocks/>
          </p:cNvSpPr>
          <p:nvPr/>
        </p:nvSpPr>
        <p:spPr>
          <a:xfrm>
            <a:off x="285554" y="1154293"/>
            <a:ext cx="8302265" cy="42666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200" b="1" spc="-1" dirty="0">
                <a:solidFill>
                  <a:srgbClr val="056633"/>
                </a:solidFill>
                <a:latin typeface="Helvetica Neue"/>
              </a:rPr>
              <a:t>Approccio «One </a:t>
            </a:r>
            <a:r>
              <a:rPr lang="it-IT" sz="2200" b="1" spc="-1" dirty="0" err="1">
                <a:solidFill>
                  <a:srgbClr val="056633"/>
                </a:solidFill>
                <a:latin typeface="Helvetica Neue"/>
              </a:rPr>
              <a:t>health</a:t>
            </a:r>
            <a:r>
              <a:rPr lang="it-IT" sz="2200" b="1" spc="-1" dirty="0">
                <a:solidFill>
                  <a:srgbClr val="056633"/>
                </a:solidFill>
                <a:latin typeface="Helvetica Neue"/>
              </a:rPr>
              <a:t>»</a:t>
            </a:r>
          </a:p>
          <a:p>
            <a:pPr marL="0" indent="0">
              <a:buNone/>
            </a:pPr>
            <a:r>
              <a:rPr lang="it-IT" sz="1600" dirty="0"/>
              <a:t>Costruzione di una governance che assicuri la protezione e la promozione della salute complessiva per le persone, gli animali e l’ambiente (Salute Globale).</a:t>
            </a:r>
          </a:p>
          <a:p>
            <a:pPr marL="0" indent="0">
              <a:buNone/>
            </a:pPr>
            <a:endParaRPr lang="it-IT" sz="16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200" b="1" spc="-1" dirty="0">
                <a:solidFill>
                  <a:srgbClr val="056633"/>
                </a:solidFill>
                <a:latin typeface="Helvetica Neue"/>
              </a:rPr>
              <a:t>Libertà di scelta</a:t>
            </a:r>
          </a:p>
          <a:p>
            <a:pPr marL="0" indent="0">
              <a:buNone/>
            </a:pPr>
            <a:r>
              <a:rPr lang="en-US" sz="1600" dirty="0"/>
              <a:t>Tutela </a:t>
            </a:r>
            <a:r>
              <a:rPr lang="en-US" sz="1600" dirty="0" err="1"/>
              <a:t>della</a:t>
            </a:r>
            <a:r>
              <a:rPr lang="en-US" sz="1600" dirty="0"/>
              <a:t> libera </a:t>
            </a:r>
            <a:r>
              <a:rPr lang="en-US" sz="1600" dirty="0" err="1"/>
              <a:t>scelta</a:t>
            </a:r>
            <a:r>
              <a:rPr lang="en-US" sz="1600" dirty="0"/>
              <a:t> del </a:t>
            </a:r>
            <a:r>
              <a:rPr lang="en-US" sz="1600" dirty="0" err="1"/>
              <a:t>cittadino</a:t>
            </a:r>
            <a:r>
              <a:rPr lang="en-US" sz="1600" dirty="0"/>
              <a:t> - </a:t>
            </a:r>
            <a:r>
              <a:rPr lang="it-IT" sz="1600" dirty="0"/>
              <a:t>da sempre patrimonio del SSR - di strutture e personale sanitario.</a:t>
            </a:r>
          </a:p>
          <a:p>
            <a:pPr marL="0" indent="0">
              <a:buNone/>
            </a:pPr>
            <a:endParaRPr lang="it-IT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200" b="1" spc="-1" dirty="0">
                <a:solidFill>
                  <a:srgbClr val="056633"/>
                </a:solidFill>
                <a:latin typeface="Helvetica Neue"/>
              </a:rPr>
              <a:t>Rapporto pubblico-privato</a:t>
            </a:r>
          </a:p>
          <a:p>
            <a:pPr marL="0" indent="0">
              <a:buNone/>
            </a:pPr>
            <a:r>
              <a:rPr lang="it-IT" sz="1600" dirty="0"/>
              <a:t>Equivalenza ed integrazione all’interno del Sistema Sanitario Regionale dell’offerta sanitaria e sociosanitaria delle Strutture Pubbliche e delle Strutture Private accreditate.</a:t>
            </a:r>
          </a:p>
          <a:p>
            <a:pPr marL="0" indent="0">
              <a:buNone/>
            </a:pPr>
            <a:endParaRPr lang="it-IT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it-IT" sz="2200" b="1" spc="-1" dirty="0">
                <a:solidFill>
                  <a:srgbClr val="056633"/>
                </a:solidFill>
                <a:latin typeface="Helvetica Neue"/>
              </a:rPr>
              <a:t>Raccordo mondo produttivo, università e ricerca scientifica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223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106516-D8D5-42A5-92DC-E7F06E2AD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223" y="89059"/>
            <a:ext cx="7772400" cy="753080"/>
          </a:xfrm>
        </p:spPr>
        <p:txBody>
          <a:bodyPr/>
          <a:lstStyle/>
          <a:p>
            <a:r>
              <a:rPr lang="it-IT" sz="2600" spc="-1" dirty="0">
                <a:solidFill>
                  <a:srgbClr val="056633"/>
                </a:solidFill>
                <a:latin typeface="Helvetica Neue"/>
                <a:ea typeface="+mn-ea"/>
                <a:cs typeface="+mn-cs"/>
              </a:rPr>
              <a:t>Assetto organizzativo del SSR</a:t>
            </a:r>
            <a:endParaRPr lang="it-IT" dirty="0"/>
          </a:p>
        </p:txBody>
      </p:sp>
      <p:sp>
        <p:nvSpPr>
          <p:cNvPr id="4" name="Freccia in giù 14">
            <a:extLst>
              <a:ext uri="{FF2B5EF4-FFF2-40B4-BE49-F238E27FC236}">
                <a16:creationId xmlns:a16="http://schemas.microsoft.com/office/drawing/2014/main" id="{EE75766A-18EB-4607-AA9B-EF195D37592E}"/>
              </a:ext>
            </a:extLst>
          </p:cNvPr>
          <p:cNvSpPr/>
          <p:nvPr/>
        </p:nvSpPr>
        <p:spPr>
          <a:xfrm>
            <a:off x="4840920" y="1796040"/>
            <a:ext cx="241560" cy="2435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Rettangolo 3">
            <a:extLst>
              <a:ext uri="{FF2B5EF4-FFF2-40B4-BE49-F238E27FC236}">
                <a16:creationId xmlns:a16="http://schemas.microsoft.com/office/drawing/2014/main" id="{4FD2F211-9B78-4CE7-A01E-0430D9D0057B}"/>
              </a:ext>
            </a:extLst>
          </p:cNvPr>
          <p:cNvSpPr/>
          <p:nvPr/>
        </p:nvSpPr>
        <p:spPr>
          <a:xfrm>
            <a:off x="3673800" y="2137320"/>
            <a:ext cx="2519640" cy="71964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>
                <a:solidFill>
                  <a:srgbClr val="FFFFFF"/>
                </a:solidFill>
                <a:latin typeface="Arial"/>
                <a:ea typeface="Arial"/>
              </a:rPr>
              <a:t>DIREZIONE GENERALE WELFARE </a:t>
            </a:r>
            <a:endParaRPr lang="it-IT" sz="1650" b="0" strike="noStrike" spc="-1">
              <a:latin typeface="Arial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1B9DE8D-D098-4CBF-B369-3A81AF627897}"/>
              </a:ext>
            </a:extLst>
          </p:cNvPr>
          <p:cNvSpPr/>
          <p:nvPr/>
        </p:nvSpPr>
        <p:spPr>
          <a:xfrm>
            <a:off x="6544271" y="2210420"/>
            <a:ext cx="2520000" cy="54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i="1" spc="-1" dirty="0">
                <a:solidFill>
                  <a:srgbClr val="C00000"/>
                </a:solidFill>
                <a:latin typeface="Arial"/>
              </a:rPr>
              <a:t>Programmazione</a:t>
            </a:r>
          </a:p>
        </p:txBody>
      </p:sp>
      <p:grpSp>
        <p:nvGrpSpPr>
          <p:cNvPr id="8" name="Gruppo 8">
            <a:extLst>
              <a:ext uri="{FF2B5EF4-FFF2-40B4-BE49-F238E27FC236}">
                <a16:creationId xmlns:a16="http://schemas.microsoft.com/office/drawing/2014/main" id="{72807E57-01EA-4DE5-B90F-D4FB30D5B32A}"/>
              </a:ext>
            </a:extLst>
          </p:cNvPr>
          <p:cNvGrpSpPr/>
          <p:nvPr/>
        </p:nvGrpSpPr>
        <p:grpSpPr>
          <a:xfrm>
            <a:off x="3265899" y="4776862"/>
            <a:ext cx="4234314" cy="723028"/>
            <a:chOff x="3193239" y="4752915"/>
            <a:chExt cx="4150440" cy="758316"/>
          </a:xfrm>
        </p:grpSpPr>
        <p:sp>
          <p:nvSpPr>
            <p:cNvPr id="9" name="Rettangolo 10">
              <a:extLst>
                <a:ext uri="{FF2B5EF4-FFF2-40B4-BE49-F238E27FC236}">
                  <a16:creationId xmlns:a16="http://schemas.microsoft.com/office/drawing/2014/main" id="{594E383C-9F1E-4629-9729-0A8D51767C81}"/>
                </a:ext>
              </a:extLst>
            </p:cNvPr>
            <p:cNvSpPr/>
            <p:nvPr/>
          </p:nvSpPr>
          <p:spPr>
            <a:xfrm>
              <a:off x="3193239" y="4752915"/>
              <a:ext cx="779580" cy="758162"/>
            </a:xfrm>
            <a:prstGeom prst="rect">
              <a:avLst/>
            </a:prstGeom>
            <a:solidFill>
              <a:srgbClr val="4F81BD"/>
            </a:solidFill>
            <a:ln>
              <a:solidFill>
                <a:srgbClr val="3A5F8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it-IT" sz="1650" b="0" strike="noStrike" spc="-1" dirty="0">
                  <a:solidFill>
                    <a:srgbClr val="FFFFFF"/>
                  </a:solidFill>
                  <a:latin typeface="Arial"/>
                  <a:ea typeface="Arial"/>
                </a:rPr>
                <a:t>ASST </a:t>
              </a:r>
              <a:endParaRPr lang="it-IT" sz="1650" spc="-1" dirty="0">
                <a:solidFill>
                  <a:srgbClr val="FFFFFF"/>
                </a:solidFill>
                <a:latin typeface="Arial"/>
                <a:ea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it-IT" sz="1650" spc="-1" dirty="0" err="1">
                  <a:solidFill>
                    <a:srgbClr val="FFFFFF"/>
                  </a:solidFill>
                  <a:latin typeface="Arial"/>
                  <a:ea typeface="Arial"/>
                </a:rPr>
                <a:t>ecc</a:t>
              </a:r>
              <a:r>
                <a:rPr lang="it-IT" sz="1650" b="0" strike="noStrike" spc="-1" dirty="0">
                  <a:solidFill>
                    <a:srgbClr val="FFFFFF"/>
                  </a:solidFill>
                  <a:latin typeface="Arial"/>
                  <a:ea typeface="Arial"/>
                </a:rPr>
                <a:t> </a:t>
              </a:r>
              <a:endParaRPr lang="it-IT" sz="1650" b="0" strike="noStrike" spc="-1" dirty="0">
                <a:latin typeface="Arial"/>
              </a:endParaRPr>
            </a:p>
          </p:txBody>
        </p:sp>
        <p:sp>
          <p:nvSpPr>
            <p:cNvPr id="10" name="Rettangolo 11">
              <a:extLst>
                <a:ext uri="{FF2B5EF4-FFF2-40B4-BE49-F238E27FC236}">
                  <a16:creationId xmlns:a16="http://schemas.microsoft.com/office/drawing/2014/main" id="{01D4A1FD-C195-4A6D-B544-5BAEFB010EAC}"/>
                </a:ext>
              </a:extLst>
            </p:cNvPr>
            <p:cNvSpPr/>
            <p:nvPr/>
          </p:nvSpPr>
          <p:spPr>
            <a:xfrm>
              <a:off x="4226381" y="4776111"/>
              <a:ext cx="1439640" cy="735120"/>
            </a:xfrm>
            <a:prstGeom prst="rect">
              <a:avLst/>
            </a:prstGeom>
            <a:solidFill>
              <a:srgbClr val="4F81BD"/>
            </a:solidFill>
            <a:ln>
              <a:solidFill>
                <a:srgbClr val="3A5F8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it-IT" sz="1650" b="0" strike="noStrike" spc="-1">
                  <a:solidFill>
                    <a:srgbClr val="FFFFFF"/>
                  </a:solidFill>
                  <a:latin typeface="Arial"/>
                  <a:ea typeface="Arial"/>
                </a:rPr>
                <a:t>A.O./IRCCS </a:t>
              </a:r>
              <a:endParaRPr lang="it-IT" sz="1650" b="0" strike="noStrike" spc="-1">
                <a:latin typeface="Arial"/>
              </a:endParaRPr>
            </a:p>
          </p:txBody>
        </p:sp>
        <p:sp>
          <p:nvSpPr>
            <p:cNvPr id="11" name="Rettangolo 12">
              <a:extLst>
                <a:ext uri="{FF2B5EF4-FFF2-40B4-BE49-F238E27FC236}">
                  <a16:creationId xmlns:a16="http://schemas.microsoft.com/office/drawing/2014/main" id="{656B2B5F-23AA-46CA-8B53-FB415832034B}"/>
                </a:ext>
              </a:extLst>
            </p:cNvPr>
            <p:cNvSpPr/>
            <p:nvPr/>
          </p:nvSpPr>
          <p:spPr>
            <a:xfrm>
              <a:off x="5904039" y="4772679"/>
              <a:ext cx="1439640" cy="735120"/>
            </a:xfrm>
            <a:prstGeom prst="rect">
              <a:avLst/>
            </a:prstGeom>
            <a:solidFill>
              <a:srgbClr val="4F81BD"/>
            </a:solidFill>
            <a:ln>
              <a:solidFill>
                <a:srgbClr val="3A5F8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it-IT" sz="1650" b="0" strike="noStrike" spc="-1">
                  <a:solidFill>
                    <a:srgbClr val="FFFFFF"/>
                  </a:solidFill>
                  <a:latin typeface="Arial"/>
                  <a:ea typeface="Arial"/>
                </a:rPr>
                <a:t>EROGATORI</a:t>
              </a:r>
              <a:endParaRPr lang="it-IT" sz="165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it-IT" sz="1650" b="0" strike="noStrike" spc="-1">
                  <a:solidFill>
                    <a:srgbClr val="FFFFFF"/>
                  </a:solidFill>
                  <a:latin typeface="Arial"/>
                  <a:ea typeface="Arial"/>
                </a:rPr>
                <a:t>PRIVATI</a:t>
              </a:r>
              <a:endParaRPr lang="it-IT" sz="1650" b="0" strike="noStrike" spc="-1">
                <a:latin typeface="Arial"/>
              </a:endParaRPr>
            </a:p>
          </p:txBody>
        </p:sp>
      </p:grpSp>
      <p:sp>
        <p:nvSpPr>
          <p:cNvPr id="12" name="Connettore diritto 21">
            <a:extLst>
              <a:ext uri="{FF2B5EF4-FFF2-40B4-BE49-F238E27FC236}">
                <a16:creationId xmlns:a16="http://schemas.microsoft.com/office/drawing/2014/main" id="{DA46EEFB-EB6D-4F63-AC0F-E9FA416CE7ED}"/>
              </a:ext>
            </a:extLst>
          </p:cNvPr>
          <p:cNvSpPr/>
          <p:nvPr/>
        </p:nvSpPr>
        <p:spPr>
          <a:xfrm>
            <a:off x="3777651" y="4348440"/>
            <a:ext cx="2826446" cy="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onnettore 2 23">
            <a:extLst>
              <a:ext uri="{FF2B5EF4-FFF2-40B4-BE49-F238E27FC236}">
                <a16:creationId xmlns:a16="http://schemas.microsoft.com/office/drawing/2014/main" id="{65E460D6-2035-4AEF-BDFF-7A102CB3DFE0}"/>
              </a:ext>
            </a:extLst>
          </p:cNvPr>
          <p:cNvSpPr/>
          <p:nvPr/>
        </p:nvSpPr>
        <p:spPr>
          <a:xfrm>
            <a:off x="3756788" y="4348800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onnettore 2 26">
            <a:extLst>
              <a:ext uri="{FF2B5EF4-FFF2-40B4-BE49-F238E27FC236}">
                <a16:creationId xmlns:a16="http://schemas.microsoft.com/office/drawing/2014/main" id="{CE68B40F-15FF-4B90-8442-E8B76E284D26}"/>
              </a:ext>
            </a:extLst>
          </p:cNvPr>
          <p:cNvSpPr/>
          <p:nvPr/>
        </p:nvSpPr>
        <p:spPr>
          <a:xfrm>
            <a:off x="4969440" y="4348800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Rettangolo 34">
            <a:extLst>
              <a:ext uri="{FF2B5EF4-FFF2-40B4-BE49-F238E27FC236}">
                <a16:creationId xmlns:a16="http://schemas.microsoft.com/office/drawing/2014/main" id="{D16FEC99-DAC6-4F76-A136-3DD312908AD3}"/>
              </a:ext>
            </a:extLst>
          </p:cNvPr>
          <p:cNvSpPr/>
          <p:nvPr/>
        </p:nvSpPr>
        <p:spPr>
          <a:xfrm>
            <a:off x="3083400" y="5942880"/>
            <a:ext cx="3978540" cy="459000"/>
          </a:xfrm>
          <a:prstGeom prst="rect">
            <a:avLst/>
          </a:prstGeom>
          <a:noFill/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0" i="1" strike="noStrike" spc="-1" dirty="0">
                <a:solidFill>
                  <a:srgbClr val="C00000"/>
                </a:solidFill>
                <a:latin typeface="Arial"/>
                <a:ea typeface="Arial"/>
              </a:rPr>
              <a:t>Produzione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16" name="Rettangolo 19">
            <a:extLst>
              <a:ext uri="{FF2B5EF4-FFF2-40B4-BE49-F238E27FC236}">
                <a16:creationId xmlns:a16="http://schemas.microsoft.com/office/drawing/2014/main" id="{8D38AE05-A60A-4701-9606-EF2480BD752A}"/>
              </a:ext>
            </a:extLst>
          </p:cNvPr>
          <p:cNvSpPr/>
          <p:nvPr/>
        </p:nvSpPr>
        <p:spPr>
          <a:xfrm>
            <a:off x="3670200" y="1076040"/>
            <a:ext cx="2519640" cy="71964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 dirty="0">
                <a:solidFill>
                  <a:srgbClr val="FFFFFF"/>
                </a:solidFill>
                <a:latin typeface="Arial"/>
                <a:ea typeface="Arial"/>
              </a:rPr>
              <a:t>ASSESSORATO AL WELFARE</a:t>
            </a:r>
            <a:endParaRPr lang="it-IT" sz="1650" b="0" strike="noStrike" spc="-1" dirty="0">
              <a:latin typeface="Arial"/>
            </a:endParaRPr>
          </a:p>
        </p:txBody>
      </p:sp>
      <p:sp>
        <p:nvSpPr>
          <p:cNvPr id="17" name="Connettore 2 24">
            <a:extLst>
              <a:ext uri="{FF2B5EF4-FFF2-40B4-BE49-F238E27FC236}">
                <a16:creationId xmlns:a16="http://schemas.microsoft.com/office/drawing/2014/main" id="{12641FA4-7228-4F3E-B8D9-1F6D9D5FB9F7}"/>
              </a:ext>
            </a:extLst>
          </p:cNvPr>
          <p:cNvSpPr/>
          <p:nvPr/>
        </p:nvSpPr>
        <p:spPr>
          <a:xfrm>
            <a:off x="3659703" y="5531400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onnettore 2 25">
            <a:extLst>
              <a:ext uri="{FF2B5EF4-FFF2-40B4-BE49-F238E27FC236}">
                <a16:creationId xmlns:a16="http://schemas.microsoft.com/office/drawing/2014/main" id="{8A862A83-E74A-4B4A-9960-FE00F15A0B6C}"/>
              </a:ext>
            </a:extLst>
          </p:cNvPr>
          <p:cNvSpPr/>
          <p:nvPr/>
        </p:nvSpPr>
        <p:spPr>
          <a:xfrm>
            <a:off x="4959360" y="5538960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Connettore 2 28">
            <a:extLst>
              <a:ext uri="{FF2B5EF4-FFF2-40B4-BE49-F238E27FC236}">
                <a16:creationId xmlns:a16="http://schemas.microsoft.com/office/drawing/2014/main" id="{A643A3AC-4BBB-4E0C-AFAF-9FAB9D261D78}"/>
              </a:ext>
            </a:extLst>
          </p:cNvPr>
          <p:cNvSpPr/>
          <p:nvPr/>
        </p:nvSpPr>
        <p:spPr>
          <a:xfrm>
            <a:off x="6645240" y="5531400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" name="Connettore 2 30">
            <a:extLst>
              <a:ext uri="{FF2B5EF4-FFF2-40B4-BE49-F238E27FC236}">
                <a16:creationId xmlns:a16="http://schemas.microsoft.com/office/drawing/2014/main" id="{72A55B2D-79F8-4801-9565-6AAE578D4643}"/>
              </a:ext>
            </a:extLst>
          </p:cNvPr>
          <p:cNvSpPr/>
          <p:nvPr/>
        </p:nvSpPr>
        <p:spPr>
          <a:xfrm flipV="1">
            <a:off x="5581480" y="1394364"/>
            <a:ext cx="900000" cy="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21" name="Rettangolo 34">
            <a:extLst>
              <a:ext uri="{FF2B5EF4-FFF2-40B4-BE49-F238E27FC236}">
                <a16:creationId xmlns:a16="http://schemas.microsoft.com/office/drawing/2014/main" id="{1D4346D4-F75A-49D2-A039-6DF6354288BD}"/>
              </a:ext>
            </a:extLst>
          </p:cNvPr>
          <p:cNvSpPr/>
          <p:nvPr/>
        </p:nvSpPr>
        <p:spPr>
          <a:xfrm>
            <a:off x="6547535" y="1133987"/>
            <a:ext cx="2519640" cy="540000"/>
          </a:xfrm>
          <a:prstGeom prst="rect">
            <a:avLst/>
          </a:prstGeom>
          <a:noFill/>
          <a:ln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i="1" spc="-1" dirty="0">
                <a:solidFill>
                  <a:srgbClr val="C00000"/>
                </a:solidFill>
                <a:latin typeface="Arial"/>
                <a:ea typeface="Arial"/>
              </a:rPr>
              <a:t>Indirizzo Politico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22" name="Connettore 2 30">
            <a:extLst>
              <a:ext uri="{FF2B5EF4-FFF2-40B4-BE49-F238E27FC236}">
                <a16:creationId xmlns:a16="http://schemas.microsoft.com/office/drawing/2014/main" id="{6BE2CBF4-0259-4F3E-8AE1-3398BDAD6001}"/>
              </a:ext>
            </a:extLst>
          </p:cNvPr>
          <p:cNvSpPr/>
          <p:nvPr/>
        </p:nvSpPr>
        <p:spPr>
          <a:xfrm flipV="1">
            <a:off x="5543460" y="2480420"/>
            <a:ext cx="900000" cy="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23" name="Rettangolo 6">
            <a:extLst>
              <a:ext uri="{FF2B5EF4-FFF2-40B4-BE49-F238E27FC236}">
                <a16:creationId xmlns:a16="http://schemas.microsoft.com/office/drawing/2014/main" id="{8B17D02F-33BA-4C93-9A8A-0D459981A788}"/>
              </a:ext>
            </a:extLst>
          </p:cNvPr>
          <p:cNvSpPr/>
          <p:nvPr/>
        </p:nvSpPr>
        <p:spPr>
          <a:xfrm>
            <a:off x="6494824" y="3314890"/>
            <a:ext cx="2519640" cy="54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i="1" spc="-1" dirty="0">
                <a:solidFill>
                  <a:srgbClr val="C00000"/>
                </a:solidFill>
                <a:latin typeface="Arial"/>
              </a:rPr>
              <a:t>Governance</a:t>
            </a:r>
          </a:p>
        </p:txBody>
      </p:sp>
      <p:sp>
        <p:nvSpPr>
          <p:cNvPr id="24" name="Rettangolo 7">
            <a:extLst>
              <a:ext uri="{FF2B5EF4-FFF2-40B4-BE49-F238E27FC236}">
                <a16:creationId xmlns:a16="http://schemas.microsoft.com/office/drawing/2014/main" id="{6460E00A-3201-48C7-8880-6E674F5CE54A}"/>
              </a:ext>
            </a:extLst>
          </p:cNvPr>
          <p:cNvSpPr/>
          <p:nvPr/>
        </p:nvSpPr>
        <p:spPr>
          <a:xfrm>
            <a:off x="4032681" y="3253364"/>
            <a:ext cx="1817513" cy="676149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 dirty="0">
                <a:solidFill>
                  <a:srgbClr val="FFFFFF"/>
                </a:solidFill>
                <a:latin typeface="Arial"/>
                <a:ea typeface="Arial"/>
              </a:rPr>
              <a:t>ATS 1, 2, ….</a:t>
            </a:r>
            <a:endParaRPr lang="it-IT" sz="1650" b="0" strike="noStrike" spc="-1" dirty="0">
              <a:latin typeface="Arial"/>
            </a:endParaRPr>
          </a:p>
        </p:txBody>
      </p:sp>
      <p:sp>
        <p:nvSpPr>
          <p:cNvPr id="25" name="Rettangolo 10">
            <a:extLst>
              <a:ext uri="{FF2B5EF4-FFF2-40B4-BE49-F238E27FC236}">
                <a16:creationId xmlns:a16="http://schemas.microsoft.com/office/drawing/2014/main" id="{074D0578-D6C3-453A-81BC-84A08360CF7B}"/>
              </a:ext>
            </a:extLst>
          </p:cNvPr>
          <p:cNvSpPr/>
          <p:nvPr/>
        </p:nvSpPr>
        <p:spPr>
          <a:xfrm>
            <a:off x="2265548" y="4776860"/>
            <a:ext cx="813518" cy="718920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 dirty="0">
                <a:solidFill>
                  <a:srgbClr val="FFFFFF"/>
                </a:solidFill>
                <a:latin typeface="Arial"/>
                <a:ea typeface="Arial"/>
              </a:rPr>
              <a:t>ASST 3  </a:t>
            </a:r>
            <a:endParaRPr lang="it-IT" sz="1650" b="0" strike="noStrike" spc="-1" dirty="0">
              <a:latin typeface="Arial"/>
            </a:endParaRPr>
          </a:p>
        </p:txBody>
      </p:sp>
      <p:sp>
        <p:nvSpPr>
          <p:cNvPr id="26" name="Rettangolo 10">
            <a:extLst>
              <a:ext uri="{FF2B5EF4-FFF2-40B4-BE49-F238E27FC236}">
                <a16:creationId xmlns:a16="http://schemas.microsoft.com/office/drawing/2014/main" id="{0029EA19-9A09-4669-8282-074D0C1B5207}"/>
              </a:ext>
            </a:extLst>
          </p:cNvPr>
          <p:cNvSpPr/>
          <p:nvPr/>
        </p:nvSpPr>
        <p:spPr>
          <a:xfrm>
            <a:off x="1233474" y="4777912"/>
            <a:ext cx="829411" cy="720376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 dirty="0">
                <a:solidFill>
                  <a:srgbClr val="FFFFFF"/>
                </a:solidFill>
                <a:latin typeface="Arial"/>
                <a:ea typeface="Arial"/>
              </a:rPr>
              <a:t>ASST 2  </a:t>
            </a:r>
            <a:endParaRPr lang="it-IT" sz="1650" b="0" strike="noStrike" spc="-1" dirty="0">
              <a:latin typeface="Arial"/>
            </a:endParaRPr>
          </a:p>
        </p:txBody>
      </p:sp>
      <p:sp>
        <p:nvSpPr>
          <p:cNvPr id="27" name="Rettangolo 10">
            <a:extLst>
              <a:ext uri="{FF2B5EF4-FFF2-40B4-BE49-F238E27FC236}">
                <a16:creationId xmlns:a16="http://schemas.microsoft.com/office/drawing/2014/main" id="{92AF689C-080E-4488-BB0D-A87D32B4AD99}"/>
              </a:ext>
            </a:extLst>
          </p:cNvPr>
          <p:cNvSpPr/>
          <p:nvPr/>
        </p:nvSpPr>
        <p:spPr>
          <a:xfrm>
            <a:off x="265467" y="4777912"/>
            <a:ext cx="760323" cy="726128"/>
          </a:xfrm>
          <a:prstGeom prst="rect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50" b="0" strike="noStrike" spc="-1" dirty="0">
                <a:solidFill>
                  <a:srgbClr val="FFFFFF"/>
                </a:solidFill>
                <a:latin typeface="Arial"/>
                <a:ea typeface="Arial"/>
              </a:rPr>
              <a:t>ASST1  </a:t>
            </a:r>
            <a:endParaRPr lang="it-IT" sz="1650" b="0" strike="noStrike" spc="-1" dirty="0">
              <a:latin typeface="Arial"/>
            </a:endParaRP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CF2C0BF4-E8EC-49F6-8DCA-5A0D65804202}"/>
              </a:ext>
            </a:extLst>
          </p:cNvPr>
          <p:cNvCxnSpPr/>
          <p:nvPr/>
        </p:nvCxnSpPr>
        <p:spPr>
          <a:xfrm>
            <a:off x="963555" y="5153226"/>
            <a:ext cx="2485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32280DE-16D5-4C1C-820A-8AA713EBB953}"/>
              </a:ext>
            </a:extLst>
          </p:cNvPr>
          <p:cNvCxnSpPr/>
          <p:nvPr/>
        </p:nvCxnSpPr>
        <p:spPr>
          <a:xfrm>
            <a:off x="2023287" y="5149433"/>
            <a:ext cx="2485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AB26D239-8BCB-466C-AB7A-387831792BA9}"/>
              </a:ext>
            </a:extLst>
          </p:cNvPr>
          <p:cNvCxnSpPr/>
          <p:nvPr/>
        </p:nvCxnSpPr>
        <p:spPr>
          <a:xfrm>
            <a:off x="3029195" y="5127350"/>
            <a:ext cx="2485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nettore 2 26">
            <a:extLst>
              <a:ext uri="{FF2B5EF4-FFF2-40B4-BE49-F238E27FC236}">
                <a16:creationId xmlns:a16="http://schemas.microsoft.com/office/drawing/2014/main" id="{1B39A168-38B9-49D1-9495-CBF4CAC2C39E}"/>
              </a:ext>
            </a:extLst>
          </p:cNvPr>
          <p:cNvSpPr/>
          <p:nvPr/>
        </p:nvSpPr>
        <p:spPr>
          <a:xfrm>
            <a:off x="6603737" y="4383011"/>
            <a:ext cx="36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1766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100B99-7B5E-4D22-AA15-A8148A4FF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173" y="300196"/>
            <a:ext cx="7772400" cy="753080"/>
          </a:xfrm>
        </p:spPr>
        <p:txBody>
          <a:bodyPr/>
          <a:lstStyle/>
          <a:p>
            <a:r>
              <a:rPr lang="it-IT" dirty="0"/>
              <a:t>Assetto organizzativo territoriale</a:t>
            </a:r>
          </a:p>
        </p:txBody>
      </p:sp>
      <p:graphicFrame>
        <p:nvGraphicFramePr>
          <p:cNvPr id="4" name="Diagram1">
            <a:extLst>
              <a:ext uri="{FF2B5EF4-FFF2-40B4-BE49-F238E27FC236}">
                <a16:creationId xmlns:a16="http://schemas.microsoft.com/office/drawing/2014/main" id="{BEE1D6F0-0C16-435F-8477-1B53B0D5E1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749285"/>
              </p:ext>
            </p:extLst>
          </p:nvPr>
        </p:nvGraphicFramePr>
        <p:xfrm>
          <a:off x="486185" y="1261150"/>
          <a:ext cx="8039654" cy="454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63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ttangolo 3">
            <a:extLst>
              <a:ext uri="{FF2B5EF4-FFF2-40B4-BE49-F238E27FC236}">
                <a16:creationId xmlns:a16="http://schemas.microsoft.com/office/drawing/2014/main" id="{A447CFF1-5C88-4E17-86F4-6F16BC710E1F}"/>
              </a:ext>
            </a:extLst>
          </p:cNvPr>
          <p:cNvSpPr/>
          <p:nvPr/>
        </p:nvSpPr>
        <p:spPr>
          <a:xfrm>
            <a:off x="3058920" y="1244015"/>
            <a:ext cx="2712960" cy="953640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a:bodyPr>
          <a:lstStyle/>
          <a:p>
            <a:pPr algn="ctr"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ASST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93" name="Ovale 4">
            <a:extLst>
              <a:ext uri="{FF2B5EF4-FFF2-40B4-BE49-F238E27FC236}">
                <a16:creationId xmlns:a16="http://schemas.microsoft.com/office/drawing/2014/main" id="{B6C8C41E-3342-495C-B414-F3A2417BB488}"/>
              </a:ext>
            </a:extLst>
          </p:cNvPr>
          <p:cNvSpPr/>
          <p:nvPr/>
        </p:nvSpPr>
        <p:spPr>
          <a:xfrm>
            <a:off x="54360" y="2574357"/>
            <a:ext cx="1816200" cy="12718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POLO</a:t>
            </a:r>
            <a:r>
              <a:rPr lang="it-IT" sz="12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OSPEDALIERO 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94" name="Ovale 5">
            <a:extLst>
              <a:ext uri="{FF2B5EF4-FFF2-40B4-BE49-F238E27FC236}">
                <a16:creationId xmlns:a16="http://schemas.microsoft.com/office/drawing/2014/main" id="{21136436-F744-4AC7-AEE2-20B6AA7DA38C}"/>
              </a:ext>
            </a:extLst>
          </p:cNvPr>
          <p:cNvSpPr/>
          <p:nvPr/>
        </p:nvSpPr>
        <p:spPr>
          <a:xfrm>
            <a:off x="3704579" y="2612409"/>
            <a:ext cx="1852200" cy="12718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>
                <a:solidFill>
                  <a:srgbClr val="376092"/>
                </a:solidFill>
                <a:latin typeface="Arial"/>
                <a:ea typeface="Arial"/>
              </a:rPr>
              <a:t>DIP. FUNZIONALE DI</a:t>
            </a:r>
            <a:r>
              <a:rPr lang="it-IT" sz="1200" b="0" strike="noStrike" spc="-1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it-IT" sz="1200" b="0" strike="noStrike" spc="-1">
                <a:solidFill>
                  <a:srgbClr val="376092"/>
                </a:solidFill>
                <a:latin typeface="Arial"/>
                <a:ea typeface="Arial"/>
              </a:rPr>
              <a:t>PREVENZIONE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95" name="Ovale 6">
            <a:extLst>
              <a:ext uri="{FF2B5EF4-FFF2-40B4-BE49-F238E27FC236}">
                <a16:creationId xmlns:a16="http://schemas.microsoft.com/office/drawing/2014/main" id="{BF838FFF-9A79-4487-BB80-62BD9783326E}"/>
              </a:ext>
            </a:extLst>
          </p:cNvPr>
          <p:cNvSpPr/>
          <p:nvPr/>
        </p:nvSpPr>
        <p:spPr>
          <a:xfrm>
            <a:off x="5578105" y="2467672"/>
            <a:ext cx="1863337" cy="12718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POLO</a:t>
            </a:r>
            <a:r>
              <a:rPr lang="it-IT" sz="12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TERRITORIALE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96" name="Ovale 7">
            <a:extLst>
              <a:ext uri="{FF2B5EF4-FFF2-40B4-BE49-F238E27FC236}">
                <a16:creationId xmlns:a16="http://schemas.microsoft.com/office/drawing/2014/main" id="{66369C17-19FC-4D33-91CE-54FEFC7BA212}"/>
              </a:ext>
            </a:extLst>
          </p:cNvPr>
          <p:cNvSpPr/>
          <p:nvPr/>
        </p:nvSpPr>
        <p:spPr>
          <a:xfrm>
            <a:off x="6730111" y="1000257"/>
            <a:ext cx="2096640" cy="12718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CONFERENZA DEI SINDACI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97" name="Connettore 2 9">
            <a:extLst>
              <a:ext uri="{FF2B5EF4-FFF2-40B4-BE49-F238E27FC236}">
                <a16:creationId xmlns:a16="http://schemas.microsoft.com/office/drawing/2014/main" id="{23305E46-471B-4B5C-B5BD-50D33192570A}"/>
              </a:ext>
            </a:extLst>
          </p:cNvPr>
          <p:cNvSpPr/>
          <p:nvPr/>
        </p:nvSpPr>
        <p:spPr>
          <a:xfrm flipV="1">
            <a:off x="5885460" y="1609356"/>
            <a:ext cx="791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onnettore 2 11">
            <a:extLst>
              <a:ext uri="{FF2B5EF4-FFF2-40B4-BE49-F238E27FC236}">
                <a16:creationId xmlns:a16="http://schemas.microsoft.com/office/drawing/2014/main" id="{F2F103FD-593E-496E-B616-3EEC6A0C0AB3}"/>
              </a:ext>
            </a:extLst>
          </p:cNvPr>
          <p:cNvSpPr/>
          <p:nvPr/>
        </p:nvSpPr>
        <p:spPr>
          <a:xfrm flipH="1">
            <a:off x="1843560" y="2043738"/>
            <a:ext cx="982534" cy="54002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onnettore 2 12">
            <a:extLst>
              <a:ext uri="{FF2B5EF4-FFF2-40B4-BE49-F238E27FC236}">
                <a16:creationId xmlns:a16="http://schemas.microsoft.com/office/drawing/2014/main" id="{FA598CAB-84B8-407D-BCE9-D8E4D8C782F1}"/>
              </a:ext>
            </a:extLst>
          </p:cNvPr>
          <p:cNvSpPr/>
          <p:nvPr/>
        </p:nvSpPr>
        <p:spPr>
          <a:xfrm>
            <a:off x="5741280" y="2056677"/>
            <a:ext cx="493061" cy="37627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onnettore 2 15">
            <a:extLst>
              <a:ext uri="{FF2B5EF4-FFF2-40B4-BE49-F238E27FC236}">
                <a16:creationId xmlns:a16="http://schemas.microsoft.com/office/drawing/2014/main" id="{D325788B-C1BB-4FC6-8293-2E9497CF6F3E}"/>
              </a:ext>
            </a:extLst>
          </p:cNvPr>
          <p:cNvSpPr/>
          <p:nvPr/>
        </p:nvSpPr>
        <p:spPr>
          <a:xfrm>
            <a:off x="4438934" y="2153643"/>
            <a:ext cx="135720" cy="37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Rettangolo 20">
            <a:extLst>
              <a:ext uri="{FF2B5EF4-FFF2-40B4-BE49-F238E27FC236}">
                <a16:creationId xmlns:a16="http://schemas.microsoft.com/office/drawing/2014/main" id="{BF7DA1BA-6954-4356-91D1-6F678DDB82F8}"/>
              </a:ext>
            </a:extLst>
          </p:cNvPr>
          <p:cNvSpPr/>
          <p:nvPr/>
        </p:nvSpPr>
        <p:spPr>
          <a:xfrm>
            <a:off x="96846" y="4293722"/>
            <a:ext cx="1172707" cy="667548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DIP. 1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02" name="Rettangolo 21">
            <a:extLst>
              <a:ext uri="{FF2B5EF4-FFF2-40B4-BE49-F238E27FC236}">
                <a16:creationId xmlns:a16="http://schemas.microsoft.com/office/drawing/2014/main" id="{81F64AED-72F6-417D-AB04-C79CB1184665}"/>
              </a:ext>
            </a:extLst>
          </p:cNvPr>
          <p:cNvSpPr/>
          <p:nvPr/>
        </p:nvSpPr>
        <p:spPr>
          <a:xfrm>
            <a:off x="1746242" y="4293722"/>
            <a:ext cx="1172707" cy="667548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DIP. 2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03" name="Ovale 22">
            <a:extLst>
              <a:ext uri="{FF2B5EF4-FFF2-40B4-BE49-F238E27FC236}">
                <a16:creationId xmlns:a16="http://schemas.microsoft.com/office/drawing/2014/main" id="{C3B9920C-0752-4AFC-9B4C-D94AB9939B82}"/>
              </a:ext>
            </a:extLst>
          </p:cNvPr>
          <p:cNvSpPr/>
          <p:nvPr/>
        </p:nvSpPr>
        <p:spPr>
          <a:xfrm>
            <a:off x="78043" y="5402135"/>
            <a:ext cx="871817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A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104" name="Ovale 23">
            <a:extLst>
              <a:ext uri="{FF2B5EF4-FFF2-40B4-BE49-F238E27FC236}">
                <a16:creationId xmlns:a16="http://schemas.microsoft.com/office/drawing/2014/main" id="{67EABD07-1A28-4525-B7C8-F05DFC67DC92}"/>
              </a:ext>
            </a:extLst>
          </p:cNvPr>
          <p:cNvSpPr/>
          <p:nvPr/>
        </p:nvSpPr>
        <p:spPr>
          <a:xfrm>
            <a:off x="975415" y="5378438"/>
            <a:ext cx="871213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B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05" name="Connettore 2 26">
            <a:extLst>
              <a:ext uri="{FF2B5EF4-FFF2-40B4-BE49-F238E27FC236}">
                <a16:creationId xmlns:a16="http://schemas.microsoft.com/office/drawing/2014/main" id="{637E86AB-6CF3-419D-979E-CC27B20B4373}"/>
              </a:ext>
            </a:extLst>
          </p:cNvPr>
          <p:cNvSpPr/>
          <p:nvPr/>
        </p:nvSpPr>
        <p:spPr>
          <a:xfrm>
            <a:off x="642779" y="4962835"/>
            <a:ext cx="360" cy="39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onnettore 2 28">
            <a:extLst>
              <a:ext uri="{FF2B5EF4-FFF2-40B4-BE49-F238E27FC236}">
                <a16:creationId xmlns:a16="http://schemas.microsoft.com/office/drawing/2014/main" id="{C0E4734D-924C-409B-A84F-B9D1AD903261}"/>
              </a:ext>
            </a:extLst>
          </p:cNvPr>
          <p:cNvSpPr/>
          <p:nvPr/>
        </p:nvSpPr>
        <p:spPr>
          <a:xfrm>
            <a:off x="653039" y="4969626"/>
            <a:ext cx="82188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Rettangolo 36">
            <a:extLst>
              <a:ext uri="{FF2B5EF4-FFF2-40B4-BE49-F238E27FC236}">
                <a16:creationId xmlns:a16="http://schemas.microsoft.com/office/drawing/2014/main" id="{2E94E93C-CD1C-4FD2-A76A-B018D5286242}"/>
              </a:ext>
            </a:extLst>
          </p:cNvPr>
          <p:cNvSpPr/>
          <p:nvPr/>
        </p:nvSpPr>
        <p:spPr>
          <a:xfrm>
            <a:off x="5264280" y="4343403"/>
            <a:ext cx="1047060" cy="572487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DISTRETTO </a:t>
            </a:r>
            <a:endParaRPr lang="it-IT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1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08" name="Ovale 38">
            <a:extLst>
              <a:ext uri="{FF2B5EF4-FFF2-40B4-BE49-F238E27FC236}">
                <a16:creationId xmlns:a16="http://schemas.microsoft.com/office/drawing/2014/main" id="{84E1BD27-074E-4878-BDC3-6D085FC25477}"/>
              </a:ext>
            </a:extLst>
          </p:cNvPr>
          <p:cNvSpPr/>
          <p:nvPr/>
        </p:nvSpPr>
        <p:spPr>
          <a:xfrm>
            <a:off x="5631199" y="5346674"/>
            <a:ext cx="972000" cy="530776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9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PRES. TERR.</a:t>
            </a:r>
            <a:endParaRPr lang="it-IT" sz="900" b="0" strike="noStrike" spc="-1" dirty="0">
              <a:latin typeface="Arial"/>
            </a:endParaRPr>
          </a:p>
        </p:txBody>
      </p:sp>
      <p:sp>
        <p:nvSpPr>
          <p:cNvPr id="109" name="Rombo 40">
            <a:extLst>
              <a:ext uri="{FF2B5EF4-FFF2-40B4-BE49-F238E27FC236}">
                <a16:creationId xmlns:a16="http://schemas.microsoft.com/office/drawing/2014/main" id="{85FD256F-F254-4BE8-9A10-305DDBC19A30}"/>
              </a:ext>
            </a:extLst>
          </p:cNvPr>
          <p:cNvSpPr/>
          <p:nvPr/>
        </p:nvSpPr>
        <p:spPr>
          <a:xfrm>
            <a:off x="7487528" y="2533066"/>
            <a:ext cx="1555546" cy="1433443"/>
          </a:xfrm>
          <a:prstGeom prst="diamond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9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DELEGATI</a:t>
            </a:r>
          </a:p>
          <a:p>
            <a:pPr algn="ctr">
              <a:lnSpc>
                <a:spcPct val="100000"/>
              </a:lnSpc>
            </a:pPr>
            <a:r>
              <a:rPr lang="it-IT" sz="900" spc="-1" dirty="0">
                <a:solidFill>
                  <a:srgbClr val="376092"/>
                </a:solidFill>
                <a:latin typeface="Arial"/>
              </a:rPr>
              <a:t>SINDACI</a:t>
            </a:r>
            <a:endParaRPr lang="it-IT" sz="900" b="0" strike="noStrike" spc="-1" dirty="0">
              <a:latin typeface="Arial"/>
            </a:endParaRPr>
          </a:p>
        </p:txBody>
      </p:sp>
      <p:sp>
        <p:nvSpPr>
          <p:cNvPr id="110" name="Connettore 2 42">
            <a:extLst>
              <a:ext uri="{FF2B5EF4-FFF2-40B4-BE49-F238E27FC236}">
                <a16:creationId xmlns:a16="http://schemas.microsoft.com/office/drawing/2014/main" id="{36E46350-395D-4076-AA71-5AA8D2FB0519}"/>
              </a:ext>
            </a:extLst>
          </p:cNvPr>
          <p:cNvSpPr/>
          <p:nvPr/>
        </p:nvSpPr>
        <p:spPr>
          <a:xfrm>
            <a:off x="7770839" y="2332207"/>
            <a:ext cx="252000" cy="390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onnettore 2 45">
            <a:extLst>
              <a:ext uri="{FF2B5EF4-FFF2-40B4-BE49-F238E27FC236}">
                <a16:creationId xmlns:a16="http://schemas.microsoft.com/office/drawing/2014/main" id="{E0C8F818-D689-440A-98E9-58299DBC1067}"/>
              </a:ext>
            </a:extLst>
          </p:cNvPr>
          <p:cNvSpPr/>
          <p:nvPr/>
        </p:nvSpPr>
        <p:spPr>
          <a:xfrm flipH="1">
            <a:off x="6058440" y="3793994"/>
            <a:ext cx="477540" cy="439603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onnettore 2 48">
            <a:extLst>
              <a:ext uri="{FF2B5EF4-FFF2-40B4-BE49-F238E27FC236}">
                <a16:creationId xmlns:a16="http://schemas.microsoft.com/office/drawing/2014/main" id="{3D9C7FE5-B4E1-4C9F-9EF3-C36EB9314E8B}"/>
              </a:ext>
            </a:extLst>
          </p:cNvPr>
          <p:cNvSpPr/>
          <p:nvPr/>
        </p:nvSpPr>
        <p:spPr>
          <a:xfrm>
            <a:off x="7462769" y="3774270"/>
            <a:ext cx="470762" cy="38447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onnettore 2 51">
            <a:extLst>
              <a:ext uri="{FF2B5EF4-FFF2-40B4-BE49-F238E27FC236}">
                <a16:creationId xmlns:a16="http://schemas.microsoft.com/office/drawing/2014/main" id="{B48FA27D-094B-4F21-B5DF-860F2622AB03}"/>
              </a:ext>
            </a:extLst>
          </p:cNvPr>
          <p:cNvSpPr/>
          <p:nvPr/>
        </p:nvSpPr>
        <p:spPr>
          <a:xfrm>
            <a:off x="6058439" y="4920684"/>
            <a:ext cx="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16" name="Connettore 2 44">
            <a:extLst>
              <a:ext uri="{FF2B5EF4-FFF2-40B4-BE49-F238E27FC236}">
                <a16:creationId xmlns:a16="http://schemas.microsoft.com/office/drawing/2014/main" id="{12D3A412-1609-4073-BAB3-2DAB206E381E}"/>
              </a:ext>
            </a:extLst>
          </p:cNvPr>
          <p:cNvSpPr/>
          <p:nvPr/>
        </p:nvSpPr>
        <p:spPr>
          <a:xfrm flipH="1">
            <a:off x="795240" y="3876117"/>
            <a:ext cx="247680" cy="312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onnettore 2 46">
            <a:extLst>
              <a:ext uri="{FF2B5EF4-FFF2-40B4-BE49-F238E27FC236}">
                <a16:creationId xmlns:a16="http://schemas.microsoft.com/office/drawing/2014/main" id="{9B6D26A2-6ADA-41AE-9C05-4659D30012B8}"/>
              </a:ext>
            </a:extLst>
          </p:cNvPr>
          <p:cNvSpPr/>
          <p:nvPr/>
        </p:nvSpPr>
        <p:spPr>
          <a:xfrm>
            <a:off x="1055160" y="3866397"/>
            <a:ext cx="1388880" cy="248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Ovale 35">
            <a:extLst>
              <a:ext uri="{FF2B5EF4-FFF2-40B4-BE49-F238E27FC236}">
                <a16:creationId xmlns:a16="http://schemas.microsoft.com/office/drawing/2014/main" id="{38E70BA4-8563-4A03-A298-D0D42C11717B}"/>
              </a:ext>
            </a:extLst>
          </p:cNvPr>
          <p:cNvSpPr/>
          <p:nvPr/>
        </p:nvSpPr>
        <p:spPr>
          <a:xfrm>
            <a:off x="88826" y="1322206"/>
            <a:ext cx="1646650" cy="11386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DIP. </a:t>
            </a:r>
            <a:r>
              <a:rPr lang="it-IT" sz="1200" spc="-1" dirty="0">
                <a:solidFill>
                  <a:srgbClr val="376092"/>
                </a:solidFill>
                <a:latin typeface="Arial"/>
                <a:ea typeface="Arial"/>
              </a:rPr>
              <a:t>CURE PRIMARIE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19" name="Connettore 2 47">
            <a:extLst>
              <a:ext uri="{FF2B5EF4-FFF2-40B4-BE49-F238E27FC236}">
                <a16:creationId xmlns:a16="http://schemas.microsoft.com/office/drawing/2014/main" id="{F278D9BB-8806-4034-BEA9-6B01F9793C9E}"/>
              </a:ext>
            </a:extLst>
          </p:cNvPr>
          <p:cNvSpPr/>
          <p:nvPr/>
        </p:nvSpPr>
        <p:spPr>
          <a:xfrm flipH="1">
            <a:off x="2856605" y="2278867"/>
            <a:ext cx="662575" cy="27025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Rettangolo 21">
            <a:extLst>
              <a:ext uri="{FF2B5EF4-FFF2-40B4-BE49-F238E27FC236}">
                <a16:creationId xmlns:a16="http://schemas.microsoft.com/office/drawing/2014/main" id="{40892BA2-E2B6-400E-B0E9-169F0D16DF93}"/>
              </a:ext>
            </a:extLst>
          </p:cNvPr>
          <p:cNvSpPr/>
          <p:nvPr/>
        </p:nvSpPr>
        <p:spPr>
          <a:xfrm>
            <a:off x="3247962" y="4293722"/>
            <a:ext cx="1172707" cy="667548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DIP. …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21" name="Ovale 22">
            <a:extLst>
              <a:ext uri="{FF2B5EF4-FFF2-40B4-BE49-F238E27FC236}">
                <a16:creationId xmlns:a16="http://schemas.microsoft.com/office/drawing/2014/main" id="{77E448C8-B043-40AC-8050-FF0F9B4ADA64}"/>
              </a:ext>
            </a:extLst>
          </p:cNvPr>
          <p:cNvSpPr/>
          <p:nvPr/>
        </p:nvSpPr>
        <p:spPr>
          <a:xfrm>
            <a:off x="1885073" y="5369473"/>
            <a:ext cx="871817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A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122" name="Ovale 23">
            <a:extLst>
              <a:ext uri="{FF2B5EF4-FFF2-40B4-BE49-F238E27FC236}">
                <a16:creationId xmlns:a16="http://schemas.microsoft.com/office/drawing/2014/main" id="{17DE182A-A2C9-4576-BB1E-65A742B821A1}"/>
              </a:ext>
            </a:extLst>
          </p:cNvPr>
          <p:cNvSpPr/>
          <p:nvPr/>
        </p:nvSpPr>
        <p:spPr>
          <a:xfrm>
            <a:off x="2782445" y="5345776"/>
            <a:ext cx="871213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B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23" name="Connettore 2 26">
            <a:extLst>
              <a:ext uri="{FF2B5EF4-FFF2-40B4-BE49-F238E27FC236}">
                <a16:creationId xmlns:a16="http://schemas.microsoft.com/office/drawing/2014/main" id="{99B3948B-3901-4437-8074-63795C26214C}"/>
              </a:ext>
            </a:extLst>
          </p:cNvPr>
          <p:cNvSpPr/>
          <p:nvPr/>
        </p:nvSpPr>
        <p:spPr>
          <a:xfrm>
            <a:off x="2362721" y="4930173"/>
            <a:ext cx="360" cy="39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onnettore 2 28">
            <a:extLst>
              <a:ext uri="{FF2B5EF4-FFF2-40B4-BE49-F238E27FC236}">
                <a16:creationId xmlns:a16="http://schemas.microsoft.com/office/drawing/2014/main" id="{DB8A8FF0-8A37-483F-97B7-B39A308994E8}"/>
              </a:ext>
            </a:extLst>
          </p:cNvPr>
          <p:cNvSpPr/>
          <p:nvPr/>
        </p:nvSpPr>
        <p:spPr>
          <a:xfrm>
            <a:off x="2372981" y="4936964"/>
            <a:ext cx="82188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Ovale 22">
            <a:extLst>
              <a:ext uri="{FF2B5EF4-FFF2-40B4-BE49-F238E27FC236}">
                <a16:creationId xmlns:a16="http://schemas.microsoft.com/office/drawing/2014/main" id="{4B98C97B-244A-4F65-96AB-0D79F006022E}"/>
              </a:ext>
            </a:extLst>
          </p:cNvPr>
          <p:cNvSpPr/>
          <p:nvPr/>
        </p:nvSpPr>
        <p:spPr>
          <a:xfrm>
            <a:off x="3681216" y="5347703"/>
            <a:ext cx="871817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A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126" name="Ovale 23">
            <a:extLst>
              <a:ext uri="{FF2B5EF4-FFF2-40B4-BE49-F238E27FC236}">
                <a16:creationId xmlns:a16="http://schemas.microsoft.com/office/drawing/2014/main" id="{05091741-720E-498B-9D09-F965F0FFCB4F}"/>
              </a:ext>
            </a:extLst>
          </p:cNvPr>
          <p:cNvSpPr/>
          <p:nvPr/>
        </p:nvSpPr>
        <p:spPr>
          <a:xfrm>
            <a:off x="4578588" y="5324006"/>
            <a:ext cx="871213" cy="61891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SC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376092"/>
                </a:solidFill>
                <a:latin typeface="Arial"/>
                <a:ea typeface="Arial"/>
              </a:rPr>
              <a:t>B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27" name="Connettore 2 26">
            <a:extLst>
              <a:ext uri="{FF2B5EF4-FFF2-40B4-BE49-F238E27FC236}">
                <a16:creationId xmlns:a16="http://schemas.microsoft.com/office/drawing/2014/main" id="{B57C34B8-C28E-4BD6-A469-255422E42029}"/>
              </a:ext>
            </a:extLst>
          </p:cNvPr>
          <p:cNvSpPr/>
          <p:nvPr/>
        </p:nvSpPr>
        <p:spPr>
          <a:xfrm>
            <a:off x="3871800" y="4969626"/>
            <a:ext cx="360" cy="39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onnettore 2 28">
            <a:extLst>
              <a:ext uri="{FF2B5EF4-FFF2-40B4-BE49-F238E27FC236}">
                <a16:creationId xmlns:a16="http://schemas.microsoft.com/office/drawing/2014/main" id="{08424E69-E1B9-4F92-9FDF-AC48D56EEFC3}"/>
              </a:ext>
            </a:extLst>
          </p:cNvPr>
          <p:cNvSpPr/>
          <p:nvPr/>
        </p:nvSpPr>
        <p:spPr>
          <a:xfrm>
            <a:off x="3859630" y="4969626"/>
            <a:ext cx="82188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onnettore 2 46">
            <a:extLst>
              <a:ext uri="{FF2B5EF4-FFF2-40B4-BE49-F238E27FC236}">
                <a16:creationId xmlns:a16="http://schemas.microsoft.com/office/drawing/2014/main" id="{B961A039-EE9B-46E9-85B3-18F26CFEAB7A}"/>
              </a:ext>
            </a:extLst>
          </p:cNvPr>
          <p:cNvSpPr/>
          <p:nvPr/>
        </p:nvSpPr>
        <p:spPr>
          <a:xfrm>
            <a:off x="1017540" y="3844145"/>
            <a:ext cx="2501640" cy="33610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Ovale 38">
            <a:extLst>
              <a:ext uri="{FF2B5EF4-FFF2-40B4-BE49-F238E27FC236}">
                <a16:creationId xmlns:a16="http://schemas.microsoft.com/office/drawing/2014/main" id="{1E033CE8-10BB-483F-9465-8CBE7BA94EEC}"/>
              </a:ext>
            </a:extLst>
          </p:cNvPr>
          <p:cNvSpPr/>
          <p:nvPr/>
        </p:nvSpPr>
        <p:spPr>
          <a:xfrm>
            <a:off x="6717473" y="5335540"/>
            <a:ext cx="972000" cy="530776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9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PRES. TERR.</a:t>
            </a:r>
            <a:endParaRPr lang="it-IT" sz="900" b="0" strike="noStrike" spc="-1" dirty="0">
              <a:latin typeface="Arial"/>
            </a:endParaRPr>
          </a:p>
        </p:txBody>
      </p:sp>
      <p:sp>
        <p:nvSpPr>
          <p:cNvPr id="131" name="Ovale 38">
            <a:extLst>
              <a:ext uri="{FF2B5EF4-FFF2-40B4-BE49-F238E27FC236}">
                <a16:creationId xmlns:a16="http://schemas.microsoft.com/office/drawing/2014/main" id="{328AED2D-FB0D-46B0-AC67-7C12C576FFC6}"/>
              </a:ext>
            </a:extLst>
          </p:cNvPr>
          <p:cNvSpPr/>
          <p:nvPr/>
        </p:nvSpPr>
        <p:spPr>
          <a:xfrm>
            <a:off x="7875169" y="5285201"/>
            <a:ext cx="972000" cy="530776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9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PRES. TERR.</a:t>
            </a:r>
            <a:endParaRPr lang="it-IT" sz="900" b="0" strike="noStrike" spc="-1" dirty="0">
              <a:latin typeface="Arial"/>
            </a:endParaRPr>
          </a:p>
        </p:txBody>
      </p:sp>
      <p:sp>
        <p:nvSpPr>
          <p:cNvPr id="132" name="Rettangolo 36">
            <a:extLst>
              <a:ext uri="{FF2B5EF4-FFF2-40B4-BE49-F238E27FC236}">
                <a16:creationId xmlns:a16="http://schemas.microsoft.com/office/drawing/2014/main" id="{DC92AA37-941A-44CF-B55A-8532CEE04639}"/>
              </a:ext>
            </a:extLst>
          </p:cNvPr>
          <p:cNvSpPr/>
          <p:nvPr/>
        </p:nvSpPr>
        <p:spPr>
          <a:xfrm>
            <a:off x="6431604" y="4346468"/>
            <a:ext cx="1047060" cy="572487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DISTRETTO </a:t>
            </a:r>
            <a:endParaRPr lang="it-IT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2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33" name="Connettore 2 51">
            <a:extLst>
              <a:ext uri="{FF2B5EF4-FFF2-40B4-BE49-F238E27FC236}">
                <a16:creationId xmlns:a16="http://schemas.microsoft.com/office/drawing/2014/main" id="{9EBB0F7D-617F-4F95-B49F-B6E5D650F1E9}"/>
              </a:ext>
            </a:extLst>
          </p:cNvPr>
          <p:cNvSpPr/>
          <p:nvPr/>
        </p:nvSpPr>
        <p:spPr>
          <a:xfrm>
            <a:off x="7209661" y="4938684"/>
            <a:ext cx="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4" name="Rettangolo 36">
            <a:extLst>
              <a:ext uri="{FF2B5EF4-FFF2-40B4-BE49-F238E27FC236}">
                <a16:creationId xmlns:a16="http://schemas.microsoft.com/office/drawing/2014/main" id="{6A0D3AB7-A2C6-4E7C-BE39-243FC7CE8A29}"/>
              </a:ext>
            </a:extLst>
          </p:cNvPr>
          <p:cNvSpPr/>
          <p:nvPr/>
        </p:nvSpPr>
        <p:spPr>
          <a:xfrm>
            <a:off x="7583112" y="4343403"/>
            <a:ext cx="1047060" cy="572487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DISTRETTO </a:t>
            </a:r>
            <a:endParaRPr lang="it-IT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…</a:t>
            </a:r>
            <a:endParaRPr lang="it-IT" sz="1200" b="0" strike="noStrike" spc="-1" dirty="0">
              <a:latin typeface="Arial"/>
            </a:endParaRPr>
          </a:p>
        </p:txBody>
      </p:sp>
      <p:sp>
        <p:nvSpPr>
          <p:cNvPr id="135" name="Connettore 2 51">
            <a:extLst>
              <a:ext uri="{FF2B5EF4-FFF2-40B4-BE49-F238E27FC236}">
                <a16:creationId xmlns:a16="http://schemas.microsoft.com/office/drawing/2014/main" id="{4F808361-E2AD-49D7-A0EA-FA57A2D5D333}"/>
              </a:ext>
            </a:extLst>
          </p:cNvPr>
          <p:cNvSpPr/>
          <p:nvPr/>
        </p:nvSpPr>
        <p:spPr>
          <a:xfrm>
            <a:off x="8365908" y="4915890"/>
            <a:ext cx="0" cy="32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6" name="Connettore 2 48">
            <a:extLst>
              <a:ext uri="{FF2B5EF4-FFF2-40B4-BE49-F238E27FC236}">
                <a16:creationId xmlns:a16="http://schemas.microsoft.com/office/drawing/2014/main" id="{E21186FB-D1CB-44DE-8A2F-6FFFF4F73579}"/>
              </a:ext>
            </a:extLst>
          </p:cNvPr>
          <p:cNvSpPr/>
          <p:nvPr/>
        </p:nvSpPr>
        <p:spPr>
          <a:xfrm>
            <a:off x="6949980" y="3849119"/>
            <a:ext cx="204660" cy="38447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onnettore 2 11">
            <a:extLst>
              <a:ext uri="{FF2B5EF4-FFF2-40B4-BE49-F238E27FC236}">
                <a16:creationId xmlns:a16="http://schemas.microsoft.com/office/drawing/2014/main" id="{8D4922CE-F0B0-4582-BF29-FE62418A46C8}"/>
              </a:ext>
            </a:extLst>
          </p:cNvPr>
          <p:cNvSpPr/>
          <p:nvPr/>
        </p:nvSpPr>
        <p:spPr>
          <a:xfrm flipH="1">
            <a:off x="1735476" y="1520084"/>
            <a:ext cx="1229680" cy="33610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Ovale 35">
            <a:extLst>
              <a:ext uri="{FF2B5EF4-FFF2-40B4-BE49-F238E27FC236}">
                <a16:creationId xmlns:a16="http://schemas.microsoft.com/office/drawing/2014/main" id="{1BB87DFB-6271-4E82-8472-287BE07BE68B}"/>
              </a:ext>
            </a:extLst>
          </p:cNvPr>
          <p:cNvSpPr/>
          <p:nvPr/>
        </p:nvSpPr>
        <p:spPr>
          <a:xfrm>
            <a:off x="1916565" y="2675263"/>
            <a:ext cx="1743647" cy="1138680"/>
          </a:xfrm>
          <a:prstGeom prst="ellipse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200" b="0" strike="noStrike" spc="-1">
                <a:solidFill>
                  <a:srgbClr val="376092"/>
                </a:solidFill>
                <a:latin typeface="Arial"/>
                <a:ea typeface="Arial"/>
              </a:rPr>
              <a:t>DIP. SALUTE MENTALE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40" name="Esagono 139">
            <a:extLst>
              <a:ext uri="{FF2B5EF4-FFF2-40B4-BE49-F238E27FC236}">
                <a16:creationId xmlns:a16="http://schemas.microsoft.com/office/drawing/2014/main" id="{C8B8DCB4-78CE-44B2-8507-9283865279FF}"/>
              </a:ext>
            </a:extLst>
          </p:cNvPr>
          <p:cNvSpPr/>
          <p:nvPr/>
        </p:nvSpPr>
        <p:spPr>
          <a:xfrm>
            <a:off x="5580632" y="365531"/>
            <a:ext cx="1794313" cy="532176"/>
          </a:xfrm>
          <a:prstGeom prst="hexago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1" name="Rettangolo 3">
            <a:extLst>
              <a:ext uri="{FF2B5EF4-FFF2-40B4-BE49-F238E27FC236}">
                <a16:creationId xmlns:a16="http://schemas.microsoft.com/office/drawing/2014/main" id="{C4AA6CF5-2CE4-404C-AEAC-A2DFE58D28C0}"/>
              </a:ext>
            </a:extLst>
          </p:cNvPr>
          <p:cNvSpPr/>
          <p:nvPr/>
        </p:nvSpPr>
        <p:spPr>
          <a:xfrm>
            <a:off x="3435393" y="277888"/>
            <a:ext cx="1794313" cy="502773"/>
          </a:xfrm>
          <a:prstGeom prst="rect">
            <a:avLst/>
          </a:prstGeom>
          <a:solidFill>
            <a:schemeClr val="bg1"/>
          </a:solidFill>
          <a:ln>
            <a:solidFill>
              <a:srgbClr val="3A5F8B"/>
            </a:solidFill>
            <a:round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a:bodyPr>
          <a:lstStyle/>
          <a:p>
            <a:pPr algn="ctr"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376092"/>
                </a:solidFill>
                <a:latin typeface="Arial"/>
                <a:ea typeface="Arial"/>
              </a:rPr>
              <a:t>ATS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3922112B-8284-433E-B434-57A0D0EACA3D}"/>
              </a:ext>
            </a:extLst>
          </p:cNvPr>
          <p:cNvSpPr txBox="1"/>
          <p:nvPr/>
        </p:nvSpPr>
        <p:spPr>
          <a:xfrm>
            <a:off x="5854740" y="394141"/>
            <a:ext cx="12748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chemeClr val="tx2"/>
                </a:solidFill>
              </a:rPr>
              <a:t>CONSIGLIO DEI SINDACI</a:t>
            </a:r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id="{8EEE14FE-E0D2-4E70-8C04-F75111035EBB}"/>
              </a:ext>
            </a:extLst>
          </p:cNvPr>
          <p:cNvCxnSpPr>
            <a:cxnSpLocks/>
            <a:stCxn id="96" idx="1"/>
          </p:cNvCxnSpPr>
          <p:nvPr/>
        </p:nvCxnSpPr>
        <p:spPr>
          <a:xfrm flipH="1" flipV="1">
            <a:off x="6492169" y="958114"/>
            <a:ext cx="544988" cy="228406"/>
          </a:xfrm>
          <a:prstGeom prst="straightConnector1">
            <a:avLst/>
          </a:prstGeom>
          <a:ln w="63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2 147">
            <a:extLst>
              <a:ext uri="{FF2B5EF4-FFF2-40B4-BE49-F238E27FC236}">
                <a16:creationId xmlns:a16="http://schemas.microsoft.com/office/drawing/2014/main" id="{65683BE6-FEA9-44E9-8320-0D82479AB7AD}"/>
              </a:ext>
            </a:extLst>
          </p:cNvPr>
          <p:cNvCxnSpPr>
            <a:cxnSpLocks/>
          </p:cNvCxnSpPr>
          <p:nvPr/>
        </p:nvCxnSpPr>
        <p:spPr>
          <a:xfrm flipH="1" flipV="1">
            <a:off x="5282547" y="384104"/>
            <a:ext cx="334508" cy="116146"/>
          </a:xfrm>
          <a:prstGeom prst="straightConnector1">
            <a:avLst/>
          </a:prstGeom>
          <a:ln w="63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Connettore 2 34">
            <a:extLst>
              <a:ext uri="{FF2B5EF4-FFF2-40B4-BE49-F238E27FC236}">
                <a16:creationId xmlns:a16="http://schemas.microsoft.com/office/drawing/2014/main" id="{8A1944FB-358A-4287-86E4-73FB3867CD36}"/>
              </a:ext>
            </a:extLst>
          </p:cNvPr>
          <p:cNvSpPr/>
          <p:nvPr/>
        </p:nvSpPr>
        <p:spPr>
          <a:xfrm>
            <a:off x="8933151" y="3517998"/>
            <a:ext cx="45719" cy="110099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onnettore 2 41">
            <a:extLst>
              <a:ext uri="{FF2B5EF4-FFF2-40B4-BE49-F238E27FC236}">
                <a16:creationId xmlns:a16="http://schemas.microsoft.com/office/drawing/2014/main" id="{83A88953-4ECD-4EF0-89D4-79C034006148}"/>
              </a:ext>
            </a:extLst>
          </p:cNvPr>
          <p:cNvSpPr/>
          <p:nvPr/>
        </p:nvSpPr>
        <p:spPr>
          <a:xfrm flipH="1">
            <a:off x="8590743" y="4619349"/>
            <a:ext cx="431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1233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ccia curva 3">
            <a:extLst>
              <a:ext uri="{FF2B5EF4-FFF2-40B4-BE49-F238E27FC236}">
                <a16:creationId xmlns:a16="http://schemas.microsoft.com/office/drawing/2014/main" id="{3C5207C9-EED5-47B4-A027-5D8D39D9F262}"/>
              </a:ext>
            </a:extLst>
          </p:cNvPr>
          <p:cNvSpPr/>
          <p:nvPr/>
        </p:nvSpPr>
        <p:spPr>
          <a:xfrm rot="5400000">
            <a:off x="5877019" y="2784023"/>
            <a:ext cx="2689045" cy="1307692"/>
          </a:xfrm>
          <a:prstGeom prst="bentArrow">
            <a:avLst>
              <a:gd name="adj1" fmla="val 25000"/>
              <a:gd name="adj2" fmla="val 25376"/>
              <a:gd name="adj3" fmla="val 25000"/>
              <a:gd name="adj4" fmla="val 437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dk1"/>
              </a:solidFill>
            </a:endParaRPr>
          </a:p>
        </p:txBody>
      </p:sp>
      <p:pic>
        <p:nvPicPr>
          <p:cNvPr id="6" name="Picture 4" descr="Disegno ospedale sfondo | Vettore Gratis">
            <a:extLst>
              <a:ext uri="{FF2B5EF4-FFF2-40B4-BE49-F238E27FC236}">
                <a16:creationId xmlns:a16="http://schemas.microsoft.com/office/drawing/2014/main" id="{FEF8DADE-28DD-4017-B166-02F3197E5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84" y="1071746"/>
            <a:ext cx="1199537" cy="1199537"/>
          </a:xfrm>
          <a:prstGeom prst="rect">
            <a:avLst/>
          </a:prstGeom>
          <a:noFill/>
          <a:ln w="19050">
            <a:solidFill>
              <a:schemeClr val="dk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53B94E2-660E-4819-BD7E-CC9500B09468}"/>
              </a:ext>
            </a:extLst>
          </p:cNvPr>
          <p:cNvSpPr txBox="1"/>
          <p:nvPr/>
        </p:nvSpPr>
        <p:spPr>
          <a:xfrm>
            <a:off x="857930" y="2276053"/>
            <a:ext cx="1307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DIMISSIONE OSPEDALIERA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74B6A1-EAA1-4918-BFAE-E396EB7758A0}"/>
              </a:ext>
            </a:extLst>
          </p:cNvPr>
          <p:cNvSpPr txBox="1"/>
          <p:nvPr/>
        </p:nvSpPr>
        <p:spPr>
          <a:xfrm>
            <a:off x="2904294" y="5624326"/>
            <a:ext cx="14327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OSPEDALE DI COMUNITA’</a:t>
            </a:r>
          </a:p>
        </p:txBody>
      </p:sp>
      <p:pic>
        <p:nvPicPr>
          <p:cNvPr id="9" name="Picture 8" descr="Assistenza domiciliare integrata e rischi di infezione">
            <a:extLst>
              <a:ext uri="{FF2B5EF4-FFF2-40B4-BE49-F238E27FC236}">
                <a16:creationId xmlns:a16="http://schemas.microsoft.com/office/drawing/2014/main" id="{0E3451FF-4742-49E4-AF63-BD5091AB4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118" y="4881475"/>
            <a:ext cx="1736332" cy="99543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543DC48-996A-48F9-8B5B-BA1CC30CDBCA}"/>
              </a:ext>
            </a:extLst>
          </p:cNvPr>
          <p:cNvSpPr txBox="1"/>
          <p:nvPr/>
        </p:nvSpPr>
        <p:spPr>
          <a:xfrm>
            <a:off x="6791352" y="5915717"/>
            <a:ext cx="143274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ASSISTENZA DOMICILIARE INTEGRATA </a:t>
            </a:r>
          </a:p>
        </p:txBody>
      </p:sp>
      <p:sp>
        <p:nvSpPr>
          <p:cNvPr id="11" name="Freccia angolare in su 10">
            <a:extLst>
              <a:ext uri="{FF2B5EF4-FFF2-40B4-BE49-F238E27FC236}">
                <a16:creationId xmlns:a16="http://schemas.microsoft.com/office/drawing/2014/main" id="{288B48BE-5079-4204-B5BF-B08DC8334402}"/>
              </a:ext>
            </a:extLst>
          </p:cNvPr>
          <p:cNvSpPr/>
          <p:nvPr/>
        </p:nvSpPr>
        <p:spPr>
          <a:xfrm rot="5400000">
            <a:off x="1009234" y="4226217"/>
            <a:ext cx="1927269" cy="1085897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Freccia angolare in su 11">
            <a:extLst>
              <a:ext uri="{FF2B5EF4-FFF2-40B4-BE49-F238E27FC236}">
                <a16:creationId xmlns:a16="http://schemas.microsoft.com/office/drawing/2014/main" id="{19D54461-74F8-482F-AAB9-481F31C10899}"/>
              </a:ext>
            </a:extLst>
          </p:cNvPr>
          <p:cNvSpPr/>
          <p:nvPr/>
        </p:nvSpPr>
        <p:spPr>
          <a:xfrm>
            <a:off x="4622826" y="3831982"/>
            <a:ext cx="1432745" cy="1900818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dk1"/>
              </a:solidFill>
            </a:endParaRPr>
          </a:p>
        </p:txBody>
      </p:sp>
      <p:pic>
        <p:nvPicPr>
          <p:cNvPr id="13" name="Picture 6" descr="Ospedale Libero Icona di Medical Icons">
            <a:extLst>
              <a:ext uri="{FF2B5EF4-FFF2-40B4-BE49-F238E27FC236}">
                <a16:creationId xmlns:a16="http://schemas.microsoft.com/office/drawing/2014/main" id="{10E9F4B1-1BCE-4C30-B107-3662818BE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094" y="4263179"/>
            <a:ext cx="1361147" cy="136114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Los Pacientes Masculinos Sometidos A La Explicación Del Médico Fotos,  Retratos, Imágenes Y Fotografía De Archivo Libres De Derecho. Image  43003375.">
            <a:extLst>
              <a:ext uri="{FF2B5EF4-FFF2-40B4-BE49-F238E27FC236}">
                <a16:creationId xmlns:a16="http://schemas.microsoft.com/office/drawing/2014/main" id="{5FCF1904-5EE1-45D1-9A61-1DE33D231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8" y="2717259"/>
            <a:ext cx="1350112" cy="128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IL POTENZIAMENTO DEI SERVIZI SOCIO SANITARI TERRITORIALI NELL'EMERGENZA E  OLTRE: i materiali del webinar Cgil. Sulla Non Autosufficienza il 16 giugno  – sossanita">
            <a:extLst>
              <a:ext uri="{FF2B5EF4-FFF2-40B4-BE49-F238E27FC236}">
                <a16:creationId xmlns:a16="http://schemas.microsoft.com/office/drawing/2014/main" id="{52676217-3034-4FFE-88A0-E80C8D114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553" y="1034533"/>
            <a:ext cx="1482827" cy="114177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660C743-0FAD-4B89-8FF3-F63993AF2A50}"/>
              </a:ext>
            </a:extLst>
          </p:cNvPr>
          <p:cNvSpPr txBox="1"/>
          <p:nvPr/>
        </p:nvSpPr>
        <p:spPr>
          <a:xfrm>
            <a:off x="3737971" y="2260179"/>
            <a:ext cx="2399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CENTRALE OPERATIVA TERRITORIALE </a:t>
            </a:r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C8C9CFCF-21AE-43AF-A551-E01F09F87758}"/>
              </a:ext>
            </a:extLst>
          </p:cNvPr>
          <p:cNvSpPr/>
          <p:nvPr/>
        </p:nvSpPr>
        <p:spPr>
          <a:xfrm>
            <a:off x="2273775" y="1312136"/>
            <a:ext cx="1801018" cy="52943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dk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2D1C12B-6311-4425-97BD-79A94F135825}"/>
              </a:ext>
            </a:extLst>
          </p:cNvPr>
          <p:cNvSpPr txBox="1"/>
          <p:nvPr/>
        </p:nvSpPr>
        <p:spPr>
          <a:xfrm>
            <a:off x="1715707" y="3159200"/>
            <a:ext cx="5609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ACCOMPAGNAMENTO DEL PAZIENTE PER TUTTO IL PERCORSO DI CURA   </a:t>
            </a: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BAE5521D-937E-4681-AF87-50A5F0542D23}"/>
              </a:ext>
            </a:extLst>
          </p:cNvPr>
          <p:cNvSpPr/>
          <p:nvPr/>
        </p:nvSpPr>
        <p:spPr>
          <a:xfrm>
            <a:off x="5780243" y="1308079"/>
            <a:ext cx="1734853" cy="58657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dk1"/>
              </a:solidFill>
            </a:endParaRPr>
          </a:p>
        </p:txBody>
      </p:sp>
      <p:pic>
        <p:nvPicPr>
          <p:cNvPr id="20" name="Picture 4" descr="Stefano Gini Fisioterapista">
            <a:extLst>
              <a:ext uri="{FF2B5EF4-FFF2-40B4-BE49-F238E27FC236}">
                <a16:creationId xmlns:a16="http://schemas.microsoft.com/office/drawing/2014/main" id="{8092FB07-8C1A-48BA-A6E8-339757758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149" y="879400"/>
            <a:ext cx="1213946" cy="121394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olo 1">
            <a:extLst>
              <a:ext uri="{FF2B5EF4-FFF2-40B4-BE49-F238E27FC236}">
                <a16:creationId xmlns:a16="http://schemas.microsoft.com/office/drawing/2014/main" id="{73E8DCB4-4DCC-4D8C-B971-A883E44AE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041" y="159056"/>
            <a:ext cx="7772400" cy="753080"/>
          </a:xfrm>
        </p:spPr>
        <p:txBody>
          <a:bodyPr/>
          <a:lstStyle/>
          <a:p>
            <a:r>
              <a:rPr lang="it-IT" dirty="0"/>
              <a:t>Il percorso di cura</a:t>
            </a:r>
          </a:p>
        </p:txBody>
      </p:sp>
    </p:spTree>
    <p:extLst>
      <p:ext uri="{BB962C8B-B14F-4D97-AF65-F5344CB8AC3E}">
        <p14:creationId xmlns:p14="http://schemas.microsoft.com/office/powerpoint/2010/main" val="295536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37522-E8C9-4D1C-956B-79D8303B3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690" y="171870"/>
            <a:ext cx="7772400" cy="753080"/>
          </a:xfrm>
        </p:spPr>
        <p:txBody>
          <a:bodyPr/>
          <a:lstStyle/>
          <a:p>
            <a:r>
              <a:rPr lang="it-IT" dirty="0"/>
              <a:t>Il distretto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D1A36D-D38C-48F8-8377-4A9BC2AF6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314" y="1202269"/>
            <a:ext cx="8175396" cy="3764038"/>
          </a:xfrm>
        </p:spPr>
        <p:txBody>
          <a:bodyPr/>
          <a:lstStyle/>
          <a:p>
            <a:pPr marL="286110" indent="-285750" algn="just"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pc="-1" dirty="0">
                <a:latin typeface="Helvetica Neue"/>
                <a:ea typeface="Helvetica Neue"/>
              </a:rPr>
              <a:t>Uno ogni 100.000 abitanti (uno ogni 20.000 nelle aree montane) con flessibilità in coerenza con la densità demografica e si configureranno come sede fisica facilmente riconoscibile e accessibile dai cittadini</a:t>
            </a:r>
          </a:p>
          <a:p>
            <a:pPr marL="360" algn="just">
              <a:spcBef>
                <a:spcPts val="391"/>
              </a:spcBef>
              <a:buClr>
                <a:srgbClr val="000000"/>
              </a:buClr>
            </a:pPr>
            <a:endParaRPr lang="it-IT" spc="-1" dirty="0">
              <a:latin typeface="Helvetica Neue"/>
              <a:ea typeface="Helvetica Neue"/>
            </a:endParaRPr>
          </a:p>
          <a:p>
            <a:pPr marL="286110" indent="-285750" algn="just"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pc="-1" dirty="0">
                <a:latin typeface="Helvetica Neue"/>
                <a:ea typeface="Helvetica Neue"/>
              </a:rPr>
              <a:t>Nel distretto troveranno collocazione le strutture territoriali (poliambulatori, COT, Ospedali di Comunità)</a:t>
            </a:r>
          </a:p>
          <a:p>
            <a:pPr marL="286110" indent="-285750" algn="just"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endParaRPr lang="it-IT" spc="-1" dirty="0">
              <a:latin typeface="Arial"/>
            </a:endParaRPr>
          </a:p>
          <a:p>
            <a:pPr marL="286110" indent="-285750" algn="just"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pc="-1" dirty="0">
                <a:latin typeface="Helvetica Neue"/>
                <a:ea typeface="Helvetica Neue"/>
              </a:rPr>
              <a:t>E’ la sede della valutazione del bisogno locale, della programmazione territoriale e dell’integrazione dei professionisti sanitari (MMG/PLS, specialisti ambulatoriali, infermieri, assistenti sociali, ecc.) nonché </a:t>
            </a:r>
            <a:r>
              <a:rPr lang="it-IT" spc="-1" dirty="0">
                <a:latin typeface="Arial"/>
              </a:rPr>
              <a:t>la sede privilegiata del rapporto con i Sindaci del territorio</a:t>
            </a:r>
          </a:p>
          <a:p>
            <a:pPr marL="285840" indent="-285480" algn="just"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endParaRPr lang="it-IT" sz="1200" spc="-1" dirty="0">
              <a:latin typeface="Helvetica Neue"/>
            </a:endParaRPr>
          </a:p>
          <a:p>
            <a:pPr marL="360" algn="just">
              <a:spcBef>
                <a:spcPts val="391"/>
              </a:spcBef>
              <a:buClr>
                <a:srgbClr val="000000"/>
              </a:buClr>
            </a:pPr>
            <a:endParaRPr lang="it-IT" sz="1400" spc="-1" dirty="0">
              <a:latin typeface="Arial"/>
            </a:endParaRPr>
          </a:p>
          <a:p>
            <a:pPr marL="286110" indent="-285750" algn="just"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pc="-1" dirty="0">
                <a:latin typeface="Arial"/>
              </a:rPr>
              <a:t>E’ la sede in cui far emergere la centralità del cittadino/paziente anche attraverso l’uso della medicina digitale (telemedicina, </a:t>
            </a:r>
            <a:r>
              <a:rPr lang="it-IT" spc="-1" dirty="0" err="1">
                <a:latin typeface="Arial"/>
              </a:rPr>
              <a:t>televisita</a:t>
            </a:r>
            <a:r>
              <a:rPr lang="it-IT" spc="-1" dirty="0">
                <a:latin typeface="Arial"/>
              </a:rPr>
              <a:t>, teleconsulto, </a:t>
            </a:r>
            <a:r>
              <a:rPr lang="it-IT" spc="-1" dirty="0" err="1">
                <a:latin typeface="Arial"/>
              </a:rPr>
              <a:t>telemonitoraggio</a:t>
            </a:r>
            <a:r>
              <a:rPr lang="it-IT" spc="-1" dirty="0">
                <a:latin typeface="Arial"/>
              </a:rPr>
              <a:t>)</a:t>
            </a:r>
          </a:p>
          <a:p>
            <a:pPr marL="285840" indent="-285480" algn="just"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endParaRPr lang="it-IT" sz="1200" spc="-1" dirty="0">
              <a:latin typeface="Aria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661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F8180-CB29-4081-A6F2-F1011431A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93" y="336425"/>
            <a:ext cx="7772400" cy="753080"/>
          </a:xfrm>
        </p:spPr>
        <p:txBody>
          <a:bodyPr>
            <a:normAutofit fontScale="90000"/>
          </a:bodyPr>
          <a:lstStyle/>
          <a:p>
            <a:r>
              <a:rPr lang="it-IT" dirty="0"/>
              <a:t>Medici di Medicina Generale e Pediatri di Libera scelta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2DF70E-C354-4F98-9060-541E65790666}"/>
              </a:ext>
            </a:extLst>
          </p:cNvPr>
          <p:cNvSpPr/>
          <p:nvPr/>
        </p:nvSpPr>
        <p:spPr>
          <a:xfrm>
            <a:off x="261593" y="1360348"/>
            <a:ext cx="8257471" cy="479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6110" indent="-28575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z="1600" spc="-1" dirty="0">
                <a:latin typeface="Helvetica Neue"/>
              </a:rPr>
              <a:t>Integrazione nel Distretto del Dipartimento di Cure Primarie</a:t>
            </a:r>
          </a:p>
          <a:p>
            <a:pPr marL="36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</a:pPr>
            <a:endParaRPr lang="it-IT" sz="1600" spc="-1" dirty="0">
              <a:latin typeface="Helvetica Neue"/>
            </a:endParaRPr>
          </a:p>
          <a:p>
            <a:pPr marL="286110" indent="-28575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z="1600" spc="-1" dirty="0">
                <a:latin typeface="Helvetica Neue"/>
              </a:rPr>
              <a:t>Accordo sottoscritto da ATS unitamente alle ASST a garanzia dell’omogeneità territoriale</a:t>
            </a:r>
          </a:p>
          <a:p>
            <a:pPr marL="36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</a:pPr>
            <a:endParaRPr lang="it-IT" sz="1600" spc="-1" dirty="0">
              <a:latin typeface="Helvetica Neue"/>
            </a:endParaRPr>
          </a:p>
          <a:p>
            <a:pPr marL="286110" indent="-28575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z="1600" spc="-1" dirty="0">
                <a:latin typeface="Helvetica Neue"/>
                <a:ea typeface="Helvetica Neue"/>
              </a:rPr>
              <a:t>Estensione del Sistema di Presa in Carico del paziente cronico e fragile (PIC) attraverso i distretti quali sede dell’integrazione tra professionisti (MMG/PLS e specialisti)</a:t>
            </a:r>
          </a:p>
          <a:p>
            <a:pPr marL="36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</a:pPr>
            <a:endParaRPr lang="it-IT" sz="1600" spc="-1" dirty="0">
              <a:latin typeface="Helvetica Neue"/>
              <a:ea typeface="Helvetica Neue"/>
            </a:endParaRPr>
          </a:p>
          <a:p>
            <a:pPr marL="286110" indent="-28575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z="1600" spc="-1" dirty="0">
                <a:latin typeface="Helvetica Neue"/>
                <a:ea typeface="Helvetica Neue"/>
              </a:rPr>
              <a:t>Intensificazione del dialogo tra Regione Lombardia, Enti del Sistema e la medicina territoriale al fine di rendere centrale il ruolo del MMG/PLS nel percorso di cura dei propri assistiti ed in particolare dei pazienti affetti da malattie croniche </a:t>
            </a:r>
          </a:p>
          <a:p>
            <a:pPr marL="36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</a:pPr>
            <a:endParaRPr lang="it-IT" sz="1600" spc="-1" dirty="0">
              <a:latin typeface="Helvetica Neue"/>
              <a:ea typeface="Helvetica Neue"/>
            </a:endParaRPr>
          </a:p>
          <a:p>
            <a:pPr marL="286110" indent="-28575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it-IT" sz="1600" spc="-1" dirty="0">
                <a:latin typeface="Helvetica Neue"/>
                <a:ea typeface="Helvetica Neue"/>
              </a:rPr>
              <a:t>Semplificazione delle attività della medicina territoriale anche mediante la digitalizzazione</a:t>
            </a:r>
            <a:endParaRPr lang="it-IT" sz="1600" spc="-1" dirty="0"/>
          </a:p>
          <a:p>
            <a:pPr marL="285840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endParaRPr lang="it-IT" sz="1600" spc="-1" dirty="0">
              <a:latin typeface="Helvetica Neue"/>
              <a:ea typeface="Helvetica Neue"/>
            </a:endParaRPr>
          </a:p>
          <a:p>
            <a:pPr marL="285840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•"/>
            </a:pPr>
            <a:endParaRPr lang="it-IT" sz="1600" spc="-1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01680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1828</Words>
  <Application>Microsoft Office PowerPoint</Application>
  <PresentationFormat>Presentazione su schermo (4:3)</PresentationFormat>
  <Paragraphs>238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Helvetica</vt:lpstr>
      <vt:lpstr>Helvetica Neue</vt:lpstr>
      <vt:lpstr>Wingdings</vt:lpstr>
      <vt:lpstr>Tema di Office</vt:lpstr>
      <vt:lpstr>SVILUPPO  LEGGE REGIONALE 23/2015 </vt:lpstr>
      <vt:lpstr>Il contesto lombardo</vt:lpstr>
      <vt:lpstr>Presentazione standard di PowerPoint</vt:lpstr>
      <vt:lpstr>Assetto organizzativo del SSR</vt:lpstr>
      <vt:lpstr>Assetto organizzativo territoriale</vt:lpstr>
      <vt:lpstr>Presentazione standard di PowerPoint</vt:lpstr>
      <vt:lpstr>Il percorso di cura</vt:lpstr>
      <vt:lpstr>Il distretto</vt:lpstr>
      <vt:lpstr>Medici di Medicina Generale e Pediatri di Libera scelta</vt:lpstr>
      <vt:lpstr>Presentazione standard di PowerPoint</vt:lpstr>
      <vt:lpstr>Standard di figure professionali per le strutture territoriali</vt:lpstr>
      <vt:lpstr>Aziende Ospedaliere</vt:lpstr>
      <vt:lpstr>Presentazione standard di PowerPoint</vt:lpstr>
      <vt:lpstr>Farmacie e Cure Termali</vt:lpstr>
      <vt:lpstr>Rapporto tra Regione Lombardia  e attività produttive </vt:lpstr>
      <vt:lpstr>Formazione, università e ricerca</vt:lpstr>
      <vt:lpstr>Centro per la Prevenzione ed il controllo delle malattie infettive</vt:lpstr>
      <vt:lpstr>Presentazione standard di PowerPoint</vt:lpstr>
      <vt:lpstr>Il coinvolgimento</vt:lpstr>
      <vt:lpstr>Il cronoprogramma dall’entrata in vigore della Legge</vt:lpstr>
      <vt:lpstr>Le risorse impiegate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FC</dc:creator>
  <cp:lastModifiedBy>Linda Maffei</cp:lastModifiedBy>
  <cp:revision>97</cp:revision>
  <cp:lastPrinted>2021-07-22T13:05:39Z</cp:lastPrinted>
  <dcterms:created xsi:type="dcterms:W3CDTF">2017-12-04T13:35:41Z</dcterms:created>
  <dcterms:modified xsi:type="dcterms:W3CDTF">2021-07-22T15:16:30Z</dcterms:modified>
</cp:coreProperties>
</file>